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68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6678-6C37-4157-A8D4-EC0D20406C4D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27C9-010C-475C-8EEF-0A332C5767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52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6678-6C37-4157-A8D4-EC0D20406C4D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27C9-010C-475C-8EEF-0A332C5767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5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6678-6C37-4157-A8D4-EC0D20406C4D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27C9-010C-475C-8EEF-0A332C5767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14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6678-6C37-4157-A8D4-EC0D20406C4D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27C9-010C-475C-8EEF-0A332C5767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54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6678-6C37-4157-A8D4-EC0D20406C4D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27C9-010C-475C-8EEF-0A332C5767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61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6678-6C37-4157-A8D4-EC0D20406C4D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27C9-010C-475C-8EEF-0A332C5767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15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6678-6C37-4157-A8D4-EC0D20406C4D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27C9-010C-475C-8EEF-0A332C5767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17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6678-6C37-4157-A8D4-EC0D20406C4D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27C9-010C-475C-8EEF-0A332C5767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43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6678-6C37-4157-A8D4-EC0D20406C4D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27C9-010C-475C-8EEF-0A332C5767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02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6678-6C37-4157-A8D4-EC0D20406C4D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27C9-010C-475C-8EEF-0A332C5767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34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6678-6C37-4157-A8D4-EC0D20406C4D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27C9-010C-475C-8EEF-0A332C5767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83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06678-6C37-4157-A8D4-EC0D20406C4D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A27C9-010C-475C-8EEF-0A332C5767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240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geth.df.gov.br/wp-conteudo/uploads/2017/10/2017_Resolucao-n%C2%BA-07_DODF-004_2018-SECAO1.pdf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www.segeth.df.gov.br/wp-conteudo/uploads/2017/10/2017_Resolucao-n%C2%BA-06_-DODF-004_2018-SECAO1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geth.df.gov.br/wp-conteudo/uploads/2017/10/2017_-Resolucao-n%C2%BA-05_DODF-004_2018-SECAO1.pdf" TargetMode="External"/><Relationship Id="rId5" Type="http://schemas.openxmlformats.org/officeDocument/2006/relationships/hyperlink" Target="http://www.segeth.df.gov.br/wp-conteudo/uploads/2017/10/Resolu%C3%A7%C3%A3o-n%C2%AA-04.2017-05-12-2017-FUNDHIS-DODF-05-01-2017.pdf" TargetMode="External"/><Relationship Id="rId4" Type="http://schemas.openxmlformats.org/officeDocument/2006/relationships/hyperlink" Target="http://www.segeth.df.gov.br/wp-conteudo/uploads/2017/10/Resolu%C3%A7%C3%A3o-n%C2%AA-03.2017-05-12-2017-FUNDHIS-DODF-05-01-2017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flipV="1">
            <a:off x="1524000" y="2386586"/>
            <a:ext cx="45719" cy="4571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120640"/>
            <a:ext cx="8437581" cy="137160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</p:txBody>
      </p:sp>
      <p:pic>
        <p:nvPicPr>
          <p:cNvPr id="10" name="Imagem 9"/>
          <p:cNvPicPr/>
          <p:nvPr/>
        </p:nvPicPr>
        <p:blipFill rotWithShape="1">
          <a:blip r:embed="rId2"/>
          <a:srcRect l="16180" t="13061" r="68724" b="79411"/>
          <a:stretch/>
        </p:blipFill>
        <p:spPr bwMode="auto">
          <a:xfrm>
            <a:off x="4378754" y="128016"/>
            <a:ext cx="2602959" cy="566159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m 10"/>
          <p:cNvPicPr/>
          <p:nvPr/>
        </p:nvPicPr>
        <p:blipFill rotWithShape="1">
          <a:blip r:embed="rId2"/>
          <a:srcRect l="14182" t="22528" r="55272" b="68357"/>
          <a:stretch/>
        </p:blipFill>
        <p:spPr bwMode="auto">
          <a:xfrm>
            <a:off x="1484555" y="758952"/>
            <a:ext cx="9262334" cy="804672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524000" y="1864607"/>
            <a:ext cx="8950363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Fundo Distrital de Habitação de Interesse Social - FUNDHIS</a:t>
            </a:r>
            <a:endParaRPr lang="pt-B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4612" t="9884" r="4805" b="39637"/>
          <a:stretch/>
        </p:blipFill>
        <p:spPr>
          <a:xfrm>
            <a:off x="960120" y="2569464"/>
            <a:ext cx="9939528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8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092457"/>
              </p:ext>
            </p:extLst>
          </p:nvPr>
        </p:nvGraphicFramePr>
        <p:xfrm>
          <a:off x="1234441" y="2377445"/>
          <a:ext cx="9512448" cy="667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12448"/>
              </a:tblGrid>
              <a:tr h="6675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EXTRATO  DA</a:t>
                      </a:r>
                      <a:r>
                        <a:rPr lang="pt-BR" sz="1600" baseline="0" dirty="0" smtClean="0">
                          <a:effectLst/>
                        </a:rPr>
                        <a:t> CEF EM </a:t>
                      </a:r>
                      <a:r>
                        <a:rPr lang="pt-BR" sz="1600" dirty="0" smtClean="0">
                          <a:effectLst/>
                        </a:rPr>
                        <a:t>2018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8" marR="29518" marT="0" marB="0" anchor="b"/>
                </a:tc>
              </a:tr>
            </a:tbl>
          </a:graphicData>
        </a:graphic>
      </p:graphicFrame>
      <p:pic>
        <p:nvPicPr>
          <p:cNvPr id="4" name="Imagem 3"/>
          <p:cNvPicPr/>
          <p:nvPr/>
        </p:nvPicPr>
        <p:blipFill rotWithShape="1">
          <a:blip r:embed="rId2"/>
          <a:srcRect l="16180" t="13061" r="68724" b="79411"/>
          <a:stretch/>
        </p:blipFill>
        <p:spPr bwMode="auto">
          <a:xfrm>
            <a:off x="4378754" y="368618"/>
            <a:ext cx="2602959" cy="628650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2"/>
          <a:srcRect l="14182" t="22528" r="55272" b="68357"/>
          <a:stretch/>
        </p:blipFill>
        <p:spPr bwMode="auto">
          <a:xfrm>
            <a:off x="1484555" y="1067118"/>
            <a:ext cx="9262334" cy="698558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484554" y="1828121"/>
            <a:ext cx="926233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Fundo Distrital de Habitação de Interesse Social - FUNDHIS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3962" t="19662" r="76781" b="66501"/>
          <a:stretch/>
        </p:blipFill>
        <p:spPr>
          <a:xfrm>
            <a:off x="1283855" y="3081528"/>
            <a:ext cx="9463034" cy="280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2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939816"/>
              </p:ext>
            </p:extLst>
          </p:nvPr>
        </p:nvGraphicFramePr>
        <p:xfrm>
          <a:off x="1234441" y="2377445"/>
          <a:ext cx="9404872" cy="52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04872"/>
              </a:tblGrid>
              <a:tr h="5212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EXTRATO BRB - 100.041.281-1 – EM 2018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8" marR="29518" marT="0" marB="0" anchor="b"/>
                </a:tc>
              </a:tr>
            </a:tbl>
          </a:graphicData>
        </a:graphic>
      </p:graphicFrame>
      <p:pic>
        <p:nvPicPr>
          <p:cNvPr id="4" name="Imagem 3"/>
          <p:cNvPicPr/>
          <p:nvPr/>
        </p:nvPicPr>
        <p:blipFill rotWithShape="1">
          <a:blip r:embed="rId2"/>
          <a:srcRect l="16180" t="13061" r="68724" b="79411"/>
          <a:stretch/>
        </p:blipFill>
        <p:spPr bwMode="auto">
          <a:xfrm>
            <a:off x="4378754" y="368618"/>
            <a:ext cx="2602959" cy="628650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2"/>
          <a:srcRect l="14182" t="22528" r="55272" b="68357"/>
          <a:stretch/>
        </p:blipFill>
        <p:spPr bwMode="auto">
          <a:xfrm>
            <a:off x="1484555" y="1067118"/>
            <a:ext cx="9262334" cy="698558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484554" y="1828121"/>
            <a:ext cx="926233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Fundo Distrital de Habitação de Interesse Social - FUNDHIS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/>
          <a:srcRect l="4028" t="19600" r="76472" b="66533"/>
          <a:stretch/>
        </p:blipFill>
        <p:spPr>
          <a:xfrm>
            <a:off x="1234441" y="2898648"/>
            <a:ext cx="9404871" cy="294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4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466002"/>
              </p:ext>
            </p:extLst>
          </p:nvPr>
        </p:nvGraphicFramePr>
        <p:xfrm>
          <a:off x="1234441" y="2377445"/>
          <a:ext cx="9404872" cy="52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04872"/>
              </a:tblGrid>
              <a:tr h="5212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EXTRATO BRB - 100.015.033-7 – EM 2018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8" marR="29518" marT="0" marB="0" anchor="b"/>
                </a:tc>
              </a:tr>
            </a:tbl>
          </a:graphicData>
        </a:graphic>
      </p:graphicFrame>
      <p:pic>
        <p:nvPicPr>
          <p:cNvPr id="4" name="Imagem 3"/>
          <p:cNvPicPr/>
          <p:nvPr/>
        </p:nvPicPr>
        <p:blipFill rotWithShape="1">
          <a:blip r:embed="rId2"/>
          <a:srcRect l="16180" t="13061" r="68724" b="79411"/>
          <a:stretch/>
        </p:blipFill>
        <p:spPr bwMode="auto">
          <a:xfrm>
            <a:off x="4378754" y="368618"/>
            <a:ext cx="2602959" cy="628650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2"/>
          <a:srcRect l="14182" t="22528" r="55272" b="68357"/>
          <a:stretch/>
        </p:blipFill>
        <p:spPr bwMode="auto">
          <a:xfrm>
            <a:off x="1234441" y="1067118"/>
            <a:ext cx="9404871" cy="698558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484554" y="1828121"/>
            <a:ext cx="926233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Fundo Distrital de Habitação de Interesse Social - FUNDHIS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/>
          <a:srcRect l="3889" t="19644" r="76528" b="66623"/>
          <a:stretch/>
        </p:blipFill>
        <p:spPr>
          <a:xfrm>
            <a:off x="1234441" y="2898648"/>
            <a:ext cx="9404871" cy="24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9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995302"/>
              </p:ext>
            </p:extLst>
          </p:nvPr>
        </p:nvGraphicFramePr>
        <p:xfrm>
          <a:off x="1234441" y="2377446"/>
          <a:ext cx="9404872" cy="310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04872"/>
              </a:tblGrid>
              <a:tr h="310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RESOLUÇÕES APROVADAS PARA CONTRATAÇÃO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8" marR="29518" marT="0" marB="0" anchor="b"/>
                </a:tc>
              </a:tr>
            </a:tbl>
          </a:graphicData>
        </a:graphic>
      </p:graphicFrame>
      <p:pic>
        <p:nvPicPr>
          <p:cNvPr id="4" name="Imagem 3"/>
          <p:cNvPicPr/>
          <p:nvPr/>
        </p:nvPicPr>
        <p:blipFill rotWithShape="1">
          <a:blip r:embed="rId2"/>
          <a:srcRect l="16180" t="13061" r="68724" b="79411"/>
          <a:stretch/>
        </p:blipFill>
        <p:spPr bwMode="auto">
          <a:xfrm>
            <a:off x="4378754" y="368618"/>
            <a:ext cx="2602959" cy="628650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2"/>
          <a:srcRect l="14182" t="22528" r="55272" b="68357"/>
          <a:stretch/>
        </p:blipFill>
        <p:spPr bwMode="auto">
          <a:xfrm>
            <a:off x="1484555" y="1067118"/>
            <a:ext cx="9262334" cy="698558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484554" y="1828121"/>
            <a:ext cx="926233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Fundo Distrital de Habitação de Interesse Social - FUNDHIS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024570"/>
              </p:ext>
            </p:extLst>
          </p:nvPr>
        </p:nvGraphicFramePr>
        <p:xfrm>
          <a:off x="1234441" y="2752342"/>
          <a:ext cx="9404871" cy="3209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1829"/>
                <a:gridCol w="7002907"/>
                <a:gridCol w="1370135"/>
              </a:tblGrid>
              <a:tr h="3109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RESOLUÇÃO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OBJETIVO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VALOR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09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sng" strike="noStrike">
                          <a:effectLst/>
                          <a:hlinkClick r:id="rId4"/>
                        </a:rPr>
                        <a:t>Nº 03 /2017</a:t>
                      </a:r>
                      <a:endParaRPr lang="pt-BR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pt-BR" sz="1100" u="none" strike="noStrike">
                          <a:effectLst/>
                        </a:rPr>
                        <a:t>Construção do Centro de Ensino Infantil – CEI, na QN 12A CJ 09 LT 01 do Riacho Fundo II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</a:t>
                      </a:r>
                      <a:r>
                        <a:rPr lang="pt-BR" sz="1100" u="none" strike="noStrike" dirty="0" smtClean="0">
                          <a:effectLst/>
                        </a:rPr>
                        <a:t>$   8.836.911,31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09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sng" strike="noStrike">
                          <a:effectLst/>
                          <a:hlinkClick r:id="rId5"/>
                        </a:rPr>
                        <a:t>Nº 04/2017</a:t>
                      </a:r>
                      <a:endParaRPr lang="pt-BR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pt-BR" sz="1100" u="none" strike="noStrike">
                          <a:effectLst/>
                        </a:rPr>
                        <a:t>Construção de Unidade Básica de Saúde – UBS, na QS 09 CJ 01 LT 01 do Riacho Fundo II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R$  7.002.703,10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553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sng" strike="noStrike">
                          <a:effectLst/>
                          <a:hlinkClick r:id="rId6"/>
                        </a:rPr>
                        <a:t>Nº 05/2017</a:t>
                      </a:r>
                      <a:endParaRPr lang="pt-BR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pt-BR" sz="1100" u="none" strike="noStrike">
                          <a:effectLst/>
                        </a:rPr>
                        <a:t> Construção de 20 Sistemas Modulares de Lajes Cobertas (SMLC), em Brazlândia, Ceilândia, Santa Maria, São Sebastião, Sobradinho e Planaltina nas áreas de interesse Social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R$      900.000,00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051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sng" strike="noStrike">
                          <a:effectLst/>
                          <a:hlinkClick r:id="rId7"/>
                        </a:rPr>
                        <a:t>Nº 06/2017</a:t>
                      </a:r>
                      <a:endParaRPr lang="pt-BR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pt-BR" sz="1100" u="none" strike="noStrike" dirty="0">
                          <a:effectLst/>
                        </a:rPr>
                        <a:t>Construção de 5 módulos estruturais para habitação </a:t>
                      </a:r>
                      <a:r>
                        <a:rPr lang="pt-BR" sz="1100" u="none" strike="noStrike" dirty="0" err="1">
                          <a:effectLst/>
                        </a:rPr>
                        <a:t>multifamiliar</a:t>
                      </a:r>
                      <a:r>
                        <a:rPr lang="pt-BR" sz="1100" u="none" strike="noStrike" dirty="0">
                          <a:effectLst/>
                        </a:rPr>
                        <a:t> (edifício: térreo + 2 pavimentos), na Quadra 105 do Trecho II do Sol Nascente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R$  1.750.000,00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051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sng" strike="noStrike">
                          <a:effectLst/>
                          <a:hlinkClick r:id="rId8"/>
                        </a:rPr>
                        <a:t>Nº 07/2017</a:t>
                      </a:r>
                      <a:endParaRPr lang="pt-BR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pt-BR" sz="1100" u="none" strike="noStrike">
                          <a:effectLst/>
                        </a:rPr>
                        <a:t>Construção de 66 unidades habitacionais unifamiliares de interesse social na Quadra 209, do Trecho II do Sol Nascente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R$  5.786.000,00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09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TOTAL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</a:t>
                      </a:r>
                      <a:r>
                        <a:rPr lang="pt-BR" sz="1100" u="none" strike="noStrike" dirty="0" smtClean="0">
                          <a:effectLst/>
                        </a:rPr>
                        <a:t>$ 24.275.614,41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23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016099"/>
              </p:ext>
            </p:extLst>
          </p:nvPr>
        </p:nvGraphicFramePr>
        <p:xfrm>
          <a:off x="1234441" y="2279263"/>
          <a:ext cx="9404872" cy="510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04872"/>
              </a:tblGrid>
              <a:tr h="427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PROPOSTA ORÇAMENTÁRIA 2019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8" marR="29518" marT="0" marB="0" anchor="b"/>
                </a:tc>
              </a:tr>
            </a:tbl>
          </a:graphicData>
        </a:graphic>
      </p:graphicFrame>
      <p:pic>
        <p:nvPicPr>
          <p:cNvPr id="4" name="Imagem 3"/>
          <p:cNvPicPr/>
          <p:nvPr/>
        </p:nvPicPr>
        <p:blipFill rotWithShape="1">
          <a:blip r:embed="rId2"/>
          <a:srcRect l="16180" t="13061" r="68724" b="79411"/>
          <a:stretch/>
        </p:blipFill>
        <p:spPr bwMode="auto">
          <a:xfrm>
            <a:off x="4378754" y="368618"/>
            <a:ext cx="2602959" cy="628650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2"/>
          <a:srcRect l="14182" t="22528" r="55272" b="68357"/>
          <a:stretch/>
        </p:blipFill>
        <p:spPr bwMode="auto">
          <a:xfrm>
            <a:off x="1484555" y="1067118"/>
            <a:ext cx="9262334" cy="698558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484554" y="1828121"/>
            <a:ext cx="926233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Fundo Distrital de Habitação de Interesse Social - FUNDHIS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30861" t="10526" r="30639" b="45927"/>
          <a:stretch/>
        </p:blipFill>
        <p:spPr>
          <a:xfrm>
            <a:off x="1234442" y="2983344"/>
            <a:ext cx="9404872" cy="375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5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016099"/>
              </p:ext>
            </p:extLst>
          </p:nvPr>
        </p:nvGraphicFramePr>
        <p:xfrm>
          <a:off x="1234441" y="2279263"/>
          <a:ext cx="9404872" cy="521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04872"/>
              </a:tblGrid>
              <a:tr h="427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PROPOSTA ORÇAMENTÁRIA 2019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8" marR="29518" marT="0" marB="0" anchor="b"/>
                </a:tc>
              </a:tr>
            </a:tbl>
          </a:graphicData>
        </a:graphic>
      </p:graphicFrame>
      <p:pic>
        <p:nvPicPr>
          <p:cNvPr id="4" name="Imagem 3"/>
          <p:cNvPicPr/>
          <p:nvPr/>
        </p:nvPicPr>
        <p:blipFill rotWithShape="1">
          <a:blip r:embed="rId2"/>
          <a:srcRect l="16180" t="13061" r="68724" b="79411"/>
          <a:stretch/>
        </p:blipFill>
        <p:spPr bwMode="auto">
          <a:xfrm>
            <a:off x="4378754" y="368618"/>
            <a:ext cx="2602959" cy="628650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2"/>
          <a:srcRect l="14182" t="22528" r="55272" b="68357"/>
          <a:stretch/>
        </p:blipFill>
        <p:spPr bwMode="auto">
          <a:xfrm>
            <a:off x="1484555" y="1067118"/>
            <a:ext cx="9262334" cy="698558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484554" y="1828121"/>
            <a:ext cx="926233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Fundo Distrital de Habitação de Interesse Social - FUNDHIS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30278" t="53200" r="30306" b="5733"/>
          <a:stretch/>
        </p:blipFill>
        <p:spPr>
          <a:xfrm>
            <a:off x="1234441" y="2730404"/>
            <a:ext cx="9404871" cy="389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7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156652"/>
              </p:ext>
            </p:extLst>
          </p:nvPr>
        </p:nvGraphicFramePr>
        <p:xfrm>
          <a:off x="1234441" y="2279263"/>
          <a:ext cx="9404872" cy="77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04872"/>
              </a:tblGrid>
              <a:tr h="427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ESTIMATIVA DE RECEITA PREVISTA PARA 2019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Processo 0410-00003590/2018-47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8" marR="29518" marT="0" marB="0" anchor="b"/>
                </a:tc>
              </a:tr>
            </a:tbl>
          </a:graphicData>
        </a:graphic>
      </p:graphicFrame>
      <p:pic>
        <p:nvPicPr>
          <p:cNvPr id="4" name="Imagem 3"/>
          <p:cNvPicPr/>
          <p:nvPr/>
        </p:nvPicPr>
        <p:blipFill rotWithShape="1">
          <a:blip r:embed="rId2"/>
          <a:srcRect l="16180" t="13061" r="68724" b="79411"/>
          <a:stretch/>
        </p:blipFill>
        <p:spPr bwMode="auto">
          <a:xfrm>
            <a:off x="4378754" y="368618"/>
            <a:ext cx="2602959" cy="628650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2"/>
          <a:srcRect l="14182" t="22528" r="55272" b="68357"/>
          <a:stretch/>
        </p:blipFill>
        <p:spPr bwMode="auto">
          <a:xfrm>
            <a:off x="1484555" y="1067118"/>
            <a:ext cx="9262334" cy="698558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484554" y="1828121"/>
            <a:ext cx="926233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Fundo Distrital de Habitação de Interesse Social - FUNDHIS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7528" t="26400" r="7805" b="11200"/>
          <a:stretch/>
        </p:blipFill>
        <p:spPr>
          <a:xfrm>
            <a:off x="1234441" y="2789486"/>
            <a:ext cx="9404872" cy="399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0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/>
          <a:srcRect l="16180" t="13061" r="68724" b="79411"/>
          <a:stretch/>
        </p:blipFill>
        <p:spPr bwMode="auto">
          <a:xfrm>
            <a:off x="4378754" y="368618"/>
            <a:ext cx="2602959" cy="628650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2"/>
          <a:srcRect l="14182" t="22528" r="55272" b="68357"/>
          <a:stretch/>
        </p:blipFill>
        <p:spPr bwMode="auto">
          <a:xfrm>
            <a:off x="1035424" y="1067117"/>
            <a:ext cx="10318376" cy="930679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484555" y="1997798"/>
            <a:ext cx="9262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Fundo Distrital de Habitação de Interesse Social - FUNDHIS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5740074"/>
            <a:ext cx="10515600" cy="1117925"/>
          </a:xfrm>
        </p:spPr>
        <p:txBody>
          <a:bodyPr>
            <a:normAutofit lnSpcReduction="10000"/>
          </a:bodyPr>
          <a:lstStyle/>
          <a:p>
            <a:r>
              <a:rPr lang="pt-BR" sz="2000" dirty="0"/>
              <a:t>Obrigado.</a:t>
            </a:r>
          </a:p>
          <a:p>
            <a:r>
              <a:rPr lang="pt-BR" sz="2000" dirty="0"/>
              <a:t>Equipe UGF</a:t>
            </a:r>
          </a:p>
          <a:p>
            <a:r>
              <a:rPr lang="pt-BR" sz="2000" dirty="0"/>
              <a:t>Uma semana abençoada para todos.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7" name="Imagem 6"/>
          <p:cNvPicPr/>
          <p:nvPr/>
        </p:nvPicPr>
        <p:blipFill rotWithShape="1">
          <a:blip r:embed="rId4"/>
          <a:srcRect l="18235" t="27366" r="61651" b="35946"/>
          <a:stretch/>
        </p:blipFill>
        <p:spPr bwMode="auto">
          <a:xfrm>
            <a:off x="1035425" y="2367130"/>
            <a:ext cx="10318376" cy="3372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207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274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do Office</vt:lpstr>
      <vt:lpstr>      </vt:lpstr>
      <vt:lpstr>Fundo Distrital de Habitação de Interesse Social - FUNDHIS</vt:lpstr>
      <vt:lpstr>Fundo Distrital de Habitação de Interesse Social - FUNDHIS</vt:lpstr>
      <vt:lpstr>Fundo Distrital de Habitação de Interesse Social - FUNDHIS</vt:lpstr>
      <vt:lpstr>Fundo Distrital de Habitação de Interesse Social - FUNDHIS</vt:lpstr>
      <vt:lpstr>Fundo Distrital de Habitação de Interesse Social - FUNDHIS</vt:lpstr>
      <vt:lpstr>Fundo Distrital de Habitação de Interesse Social - FUNDHIS</vt:lpstr>
      <vt:lpstr>Fundo Distrital de Habitação de Interesse Social - FUNDHIS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Jailson Santana de Jesus</dc:creator>
  <cp:lastModifiedBy>Jailson Santana de Jesus</cp:lastModifiedBy>
  <cp:revision>37</cp:revision>
  <dcterms:created xsi:type="dcterms:W3CDTF">2017-05-26T16:05:13Z</dcterms:created>
  <dcterms:modified xsi:type="dcterms:W3CDTF">2018-11-19T21:51:41Z</dcterms:modified>
</cp:coreProperties>
</file>