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2" r:id="rId1"/>
  </p:sldMasterIdLst>
  <p:sldIdLst>
    <p:sldId id="256" r:id="rId2"/>
    <p:sldId id="263" r:id="rId3"/>
    <p:sldId id="316" r:id="rId4"/>
    <p:sldId id="317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00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92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9-05-26T19:20:50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 2937 0 0,'-12'1'304'0'0,"-3"-1"-416"0"0,5 4-1985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4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7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87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8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9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2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36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1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79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84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329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AB6A1E-1003-4537-8C33-DF0BA29C1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854" y="1214175"/>
            <a:ext cx="10993546" cy="147501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highlight>
                  <a:srgbClr val="000000"/>
                </a:highlight>
              </a:rPr>
              <a:t>Loteamento e condomínio de lotes: aspectos gerais</a:t>
            </a:r>
            <a:endParaRPr lang="pt-BR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2333A34-9C57-471D-9C1E-EDC9F01A2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3167476"/>
            <a:ext cx="10993546" cy="3127521"/>
          </a:xfrm>
        </p:spPr>
        <p:txBody>
          <a:bodyPr>
            <a:normAutofit/>
          </a:bodyPr>
          <a:lstStyle/>
          <a:p>
            <a:pPr algn="ctr"/>
            <a:r>
              <a:rPr lang="pt-BR" sz="2600" cap="none" dirty="0">
                <a:solidFill>
                  <a:schemeClr val="bg1"/>
                </a:solidFill>
              </a:rPr>
              <a:t>Carlos Eduardo Elias de Oliveira</a:t>
            </a:r>
          </a:p>
          <a:p>
            <a:pPr algn="ctr"/>
            <a:r>
              <a:rPr lang="pt-BR" cap="none" dirty="0">
                <a:solidFill>
                  <a:schemeClr val="bg1"/>
                </a:solidFill>
              </a:rPr>
              <a:t>Doutorando, mestre e bacharel em Direito (UnB)</a:t>
            </a:r>
          </a:p>
          <a:p>
            <a:pPr algn="ctr"/>
            <a:r>
              <a:rPr lang="pt-BR" cap="none" dirty="0">
                <a:solidFill>
                  <a:schemeClr val="bg1"/>
                </a:solidFill>
              </a:rPr>
              <a:t>Consultor Legislativo do Senado Federal em Direito Civil</a:t>
            </a:r>
          </a:p>
          <a:p>
            <a:pPr algn="ctr"/>
            <a:r>
              <a:rPr lang="pt-BR" cap="none" dirty="0">
                <a:solidFill>
                  <a:schemeClr val="bg1"/>
                </a:solidFill>
              </a:rPr>
              <a:t>Advogado e </a:t>
            </a:r>
            <a:r>
              <a:rPr lang="pt-BR" cap="none" dirty="0" err="1">
                <a:solidFill>
                  <a:schemeClr val="bg1"/>
                </a:solidFill>
              </a:rPr>
              <a:t>parecerista</a:t>
            </a:r>
            <a:endParaRPr lang="pt-BR" cap="none" dirty="0">
              <a:solidFill>
                <a:schemeClr val="bg1"/>
              </a:solidFill>
            </a:endParaRPr>
          </a:p>
          <a:p>
            <a:pPr algn="ctr"/>
            <a:r>
              <a:rPr lang="pt-BR" cap="none" dirty="0" err="1">
                <a:solidFill>
                  <a:schemeClr val="bg1"/>
                </a:solidFill>
              </a:rPr>
              <a:t>Ex-Advogado</a:t>
            </a:r>
            <a:r>
              <a:rPr lang="pt-BR" cap="none" dirty="0">
                <a:solidFill>
                  <a:schemeClr val="bg1"/>
                </a:solidFill>
              </a:rPr>
              <a:t> da União</a:t>
            </a:r>
          </a:p>
          <a:p>
            <a:pPr algn="ctr"/>
            <a:r>
              <a:rPr lang="pt-BR" cap="none" dirty="0">
                <a:solidFill>
                  <a:schemeClr val="bg1"/>
                </a:solidFill>
              </a:rPr>
              <a:t>Professor de Direito Civil e de Registros Públicos</a:t>
            </a:r>
          </a:p>
          <a:p>
            <a:pPr algn="ctr"/>
            <a:r>
              <a:rPr lang="pt-BR" cap="none" dirty="0">
                <a:solidFill>
                  <a:schemeClr val="bg1"/>
                </a:solidFill>
              </a:rPr>
              <a:t>Coordenador da Pós-Graduação de Direito Imobiliário da Faculdade </a:t>
            </a:r>
            <a:r>
              <a:rPr lang="pt-BR" cap="none" dirty="0" err="1">
                <a:solidFill>
                  <a:schemeClr val="bg1"/>
                </a:solidFill>
              </a:rPr>
              <a:t>Atame</a:t>
            </a:r>
            <a:r>
              <a:rPr lang="pt-BR" cap="none" dirty="0">
                <a:solidFill>
                  <a:schemeClr val="bg1"/>
                </a:solidFill>
              </a:rPr>
              <a:t>/DF</a:t>
            </a:r>
          </a:p>
          <a:p>
            <a:pPr algn="ctr"/>
            <a:r>
              <a:rPr lang="pt-BR" cap="none" dirty="0">
                <a:solidFill>
                  <a:schemeClr val="bg1"/>
                </a:solidFill>
              </a:rPr>
              <a:t>Instagram: @</a:t>
            </a:r>
            <a:r>
              <a:rPr lang="pt-BR" cap="none" dirty="0" err="1">
                <a:solidFill>
                  <a:schemeClr val="bg1"/>
                </a:solidFill>
              </a:rPr>
              <a:t>profcarloselias</a:t>
            </a:r>
            <a:r>
              <a:rPr lang="pt-BR" cap="none" dirty="0">
                <a:solidFill>
                  <a:schemeClr val="bg1"/>
                </a:solidFill>
              </a:rPr>
              <a:t> / </a:t>
            </a:r>
            <a:r>
              <a:rPr lang="pt-BR" cap="none" dirty="0" err="1">
                <a:solidFill>
                  <a:schemeClr val="bg1"/>
                </a:solidFill>
              </a:rPr>
              <a:t>Facebook</a:t>
            </a:r>
            <a:r>
              <a:rPr lang="pt-BR" cap="none" dirty="0">
                <a:solidFill>
                  <a:schemeClr val="bg1"/>
                </a:solidFill>
              </a:rPr>
              <a:t>: Carlos Eduardo Elias de Oliveira / E-mail: </a:t>
            </a:r>
            <a:r>
              <a:rPr lang="pt-BR" cap="none" dirty="0" err="1">
                <a:solidFill>
                  <a:schemeClr val="bg1"/>
                </a:solidFill>
              </a:rPr>
              <a:t>carloseliasdeoliveira@yahoo.com.br</a:t>
            </a:r>
            <a:endParaRPr lang="pt-BR" cap="none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xmlns="" id="{2FBB68AF-6C5E-419B-BCB1-F3C4359EECC4}"/>
                  </a:ext>
                </a:extLst>
              </p14:cNvPr>
              <p14:cNvContentPartPr/>
              <p14:nvPr/>
            </p14:nvContentPartPr>
            <p14:xfrm>
              <a:off x="6828272" y="2969718"/>
              <a:ext cx="14040" cy="2160"/>
            </p14:xfrm>
          </p:contentPart>
        </mc:Choice>
        <mc:Fallback xmlns=""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2FBB68AF-6C5E-419B-BCB1-F3C4359EEC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19632" y="2961078"/>
                <a:ext cx="31680" cy="1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733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3B31B9-D31C-43D7-A222-F0E392FD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pt-BR" dirty="0"/>
              <a:t>1. Espécies de condomínio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306B531-3FFC-4DF3-8D32-333C63DF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t-BR" sz="2800" dirty="0"/>
          </a:p>
          <a:p>
            <a:pPr>
              <a:buFont typeface="Wingdings" panose="05000000000000000000" pitchFamily="2" charset="2"/>
              <a:buChar char="§"/>
            </a:pPr>
            <a:endParaRPr lang="pt-B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Condomínio tradicional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Condomínio edilício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600" dirty="0"/>
              <a:t>Horizontal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600" dirty="0"/>
              <a:t>Vertical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Condomínio de lotes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Condomínio Urbano Simples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sz="2800" dirty="0"/>
          </a:p>
          <a:p>
            <a:pPr lvl="1">
              <a:buFont typeface="Wingdings" panose="05000000000000000000" pitchFamily="2" charset="2"/>
              <a:buChar char="§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2422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3B31B9-D31C-43D7-A222-F0E392FD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pt-BR" dirty="0"/>
              <a:t>I1. Espécies de Loteamento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306B531-3FFC-4DF3-8D32-333C63DF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t-BR" sz="2800" dirty="0"/>
          </a:p>
          <a:p>
            <a:pPr>
              <a:buFont typeface="Wingdings" panose="05000000000000000000" pitchFamily="2" charset="2"/>
              <a:buChar char="§"/>
            </a:pPr>
            <a:endParaRPr lang="pt-B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Loteamento tradicional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Loteamento de acesso controlado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Loteamento condominial</a:t>
            </a:r>
            <a:endParaRPr lang="pt-BR" sz="2600" dirty="0"/>
          </a:p>
          <a:p>
            <a:pPr>
              <a:buFont typeface="Wingdings" panose="05000000000000000000" pitchFamily="2" charset="2"/>
              <a:buChar char="§"/>
            </a:pPr>
            <a:endParaRPr lang="pt-BR" sz="2800" dirty="0"/>
          </a:p>
          <a:p>
            <a:pPr lvl="1">
              <a:buFont typeface="Wingdings" panose="05000000000000000000" pitchFamily="2" charset="2"/>
              <a:buChar char="§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9433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3B31B9-D31C-43D7-A222-F0E392FD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pt-BR" dirty="0"/>
              <a:t>I1I. </a:t>
            </a:r>
            <a:r>
              <a:rPr lang="pt-BR" dirty="0" err="1"/>
              <a:t>QuestÕes</a:t>
            </a:r>
            <a:r>
              <a:rPr lang="pt-BR" dirty="0"/>
              <a:t> controversas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306B531-3FFC-4DF3-8D32-333C63DF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t-BR" sz="2800" dirty="0"/>
          </a:p>
          <a:p>
            <a:pPr>
              <a:buFont typeface="Wingdings" panose="05000000000000000000" pitchFamily="2" charset="2"/>
              <a:buChar char="§"/>
            </a:pPr>
            <a:endParaRPr lang="pt-B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É melhor condomínio de lotes ou loteamento de acesso controlado com uma associação de moradores?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É cabível um loteamento totalmente fechado ou é necessário garantir “um acesso controlado”?</a:t>
            </a:r>
            <a:endParaRPr lang="pt-BR" sz="2600" dirty="0"/>
          </a:p>
          <a:p>
            <a:pPr>
              <a:buFont typeface="Wingdings" panose="05000000000000000000" pitchFamily="2" charset="2"/>
              <a:buChar char="§"/>
            </a:pPr>
            <a:endParaRPr lang="pt-BR" sz="2800" dirty="0"/>
          </a:p>
          <a:p>
            <a:pPr lvl="1">
              <a:buFont typeface="Wingdings" panose="05000000000000000000" pitchFamily="2" charset="2"/>
              <a:buChar char="§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1159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E9AA9F65-94B8-41A5-A7FF-23D2CFB116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7E8B0F8E-3F6C-4541-B9C1-774D80A088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7A45F5BC-32D1-41CD-B270-C46F18CA1A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CE57EE13-72B0-4FFA-ACE1-EBDE89340E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xmlns="" id="{D7834585-F49B-43A2-9226-38EBB9CE63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AED280-1C21-437F-8E9D-721507066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346" y="1097109"/>
            <a:ext cx="5439267" cy="1266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err="1">
                <a:solidFill>
                  <a:schemeClr val="tx2">
                    <a:lumMod val="75000"/>
                  </a:schemeClr>
                </a:solidFill>
              </a:rPr>
              <a:t>Obrigado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A94003D5-55DD-4968-8D94-E9705D54AE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19869" y="453642"/>
            <a:ext cx="3625597" cy="586329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F5549486-A8CA-4D47-92EC-B95E900CAE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6A27F78-4D94-0943-A70D-5C2BB5665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611" y="3198940"/>
            <a:ext cx="5461724" cy="283307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</a:rPr>
              <a:t>E-mail: </a:t>
            </a:r>
            <a:r>
              <a:rPr lang="pt-BR" sz="2000" dirty="0" err="1">
                <a:solidFill>
                  <a:schemeClr val="tx1"/>
                </a:solidFill>
              </a:rPr>
              <a:t>carloseliasdeoliveira@yahoo.com.br</a:t>
            </a:r>
            <a:endParaRPr lang="pt-BR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</a:rPr>
              <a:t>Instagram: @</a:t>
            </a:r>
            <a:r>
              <a:rPr lang="pt-BR" sz="2000" dirty="0" err="1">
                <a:solidFill>
                  <a:schemeClr val="tx1"/>
                </a:solidFill>
              </a:rPr>
              <a:t>profcarloselias</a:t>
            </a:r>
            <a:endParaRPr lang="pt-BR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sz="2000" dirty="0" err="1">
                <a:solidFill>
                  <a:schemeClr val="tx1"/>
                </a:solidFill>
              </a:rPr>
              <a:t>Facebook</a:t>
            </a:r>
            <a:r>
              <a:rPr lang="pt-BR" sz="2000" dirty="0">
                <a:solidFill>
                  <a:schemeClr val="tx1"/>
                </a:solidFill>
              </a:rPr>
              <a:t>: Carlos Eduardo Elias de Oliveira</a:t>
            </a:r>
          </a:p>
        </p:txBody>
      </p:sp>
    </p:spTree>
    <p:extLst>
      <p:ext uri="{BB962C8B-B14F-4D97-AF65-F5344CB8AC3E}">
        <p14:creationId xmlns:p14="http://schemas.microsoft.com/office/powerpoint/2010/main" val="182586586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151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Gill Sans MT</vt:lpstr>
      <vt:lpstr>Wingdings</vt:lpstr>
      <vt:lpstr>Wingdings 2</vt:lpstr>
      <vt:lpstr>Dividendo</vt:lpstr>
      <vt:lpstr>Loteamento e condomínio de lotes: aspectos gerais</vt:lpstr>
      <vt:lpstr>1. Espécies de condomínio</vt:lpstr>
      <vt:lpstr>I1. Espécies de Loteamento</vt:lpstr>
      <vt:lpstr>I1I. QuestÕes controversas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 de sham litigation a busca da fronteira da ilicitude do direito de ação</dc:title>
  <dc:creator>Stephanie Penereiro</dc:creator>
  <cp:lastModifiedBy>André Leonardo Gomes Ruas</cp:lastModifiedBy>
  <cp:revision>53</cp:revision>
  <dcterms:created xsi:type="dcterms:W3CDTF">2019-05-30T22:04:43Z</dcterms:created>
  <dcterms:modified xsi:type="dcterms:W3CDTF">2019-06-04T10:09:51Z</dcterms:modified>
</cp:coreProperties>
</file>