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36" r:id="rId2"/>
    <p:sldId id="351" r:id="rId3"/>
    <p:sldId id="366" r:id="rId4"/>
    <p:sldId id="352" r:id="rId5"/>
    <p:sldId id="353" r:id="rId6"/>
    <p:sldId id="356" r:id="rId7"/>
    <p:sldId id="357" r:id="rId8"/>
    <p:sldId id="367" r:id="rId9"/>
    <p:sldId id="359" r:id="rId10"/>
    <p:sldId id="363" r:id="rId11"/>
    <p:sldId id="364" r:id="rId12"/>
    <p:sldId id="368" r:id="rId13"/>
    <p:sldId id="358" r:id="rId14"/>
    <p:sldId id="369" r:id="rId15"/>
    <p:sldId id="365" r:id="rId16"/>
    <p:sldId id="265" r:id="rId17"/>
  </p:sldIdLst>
  <p:sldSz cx="7800975" cy="4878388"/>
  <p:notesSz cx="6858000" cy="9144000"/>
  <p:defaultTextStyle>
    <a:defPPr>
      <a:defRPr lang="pt-BR"/>
    </a:defPPr>
    <a:lvl1pPr marL="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11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4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6" autoAdjust="0"/>
    <p:restoredTop sz="94660" autoAdjust="0"/>
  </p:normalViewPr>
  <p:slideViewPr>
    <p:cSldViewPr snapToGrid="0">
      <p:cViewPr varScale="1">
        <p:scale>
          <a:sx n="118" d="100"/>
          <a:sy n="118" d="100"/>
        </p:scale>
        <p:origin x="1182" y="90"/>
      </p:cViewPr>
      <p:guideLst>
        <p:guide orient="horz" pos="1536"/>
        <p:guide pos="24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1ECBF-F233-4215-9A7C-FC218E870A9D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1143000"/>
            <a:ext cx="49339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81A70-2D0C-47B5-AC08-C28ACBA872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70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1pPr>
    <a:lvl2pPr marL="304267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2pPr>
    <a:lvl3pPr marL="6085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3pPr>
    <a:lvl4pPr marL="9128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4pPr>
    <a:lvl5pPr marL="12170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5pPr>
    <a:lvl6pPr marL="15213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6pPr>
    <a:lvl7pPr marL="1825600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7pPr>
    <a:lvl8pPr marL="2129866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8pPr>
    <a:lvl9pPr marL="2434133" algn="l" defTabSz="608533" rtl="0" eaLnBrk="1" latinLnBrk="0" hangingPunct="1">
      <a:defRPr sz="7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92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47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56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41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5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797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537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393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56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24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396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20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056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036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794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62025" y="1143000"/>
            <a:ext cx="493395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81A70-2D0C-47B5-AC08-C28ACBA8728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111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122" y="798385"/>
            <a:ext cx="5850731" cy="1698402"/>
          </a:xfrm>
        </p:spPr>
        <p:txBody>
          <a:bodyPr anchor="b"/>
          <a:lstStyle>
            <a:lvl1pPr algn="ctr"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5122" y="2562283"/>
            <a:ext cx="5850731" cy="1177814"/>
          </a:xfrm>
        </p:spPr>
        <p:txBody>
          <a:bodyPr/>
          <a:lstStyle>
            <a:lvl1pPr marL="0" indent="0" algn="ctr">
              <a:buNone/>
              <a:defRPr sz="1536"/>
            </a:lvl1pPr>
            <a:lvl2pPr marL="292517" indent="0" algn="ctr">
              <a:buNone/>
              <a:defRPr sz="1280"/>
            </a:lvl2pPr>
            <a:lvl3pPr marL="585033" indent="0" algn="ctr">
              <a:buNone/>
              <a:defRPr sz="1152"/>
            </a:lvl3pPr>
            <a:lvl4pPr marL="877550" indent="0" algn="ctr">
              <a:buNone/>
              <a:defRPr sz="1024"/>
            </a:lvl4pPr>
            <a:lvl5pPr marL="1170066" indent="0" algn="ctr">
              <a:buNone/>
              <a:defRPr sz="1024"/>
            </a:lvl5pPr>
            <a:lvl6pPr marL="1462583" indent="0" algn="ctr">
              <a:buNone/>
              <a:defRPr sz="1024"/>
            </a:lvl6pPr>
            <a:lvl7pPr marL="1755099" indent="0" algn="ctr">
              <a:buNone/>
              <a:defRPr sz="1024"/>
            </a:lvl7pPr>
            <a:lvl8pPr marL="2047616" indent="0" algn="ctr">
              <a:buNone/>
              <a:defRPr sz="1024"/>
            </a:lvl8pPr>
            <a:lvl9pPr marL="2340132" indent="0" algn="ctr">
              <a:buNone/>
              <a:defRPr sz="102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3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16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82573" y="259729"/>
            <a:ext cx="1682085" cy="413420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317" y="259729"/>
            <a:ext cx="4948744" cy="413420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75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66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54" y="1216210"/>
            <a:ext cx="6728341" cy="2029274"/>
          </a:xfrm>
        </p:spPr>
        <p:txBody>
          <a:bodyPr anchor="b"/>
          <a:lstStyle>
            <a:lvl1pPr>
              <a:defRPr sz="38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254" y="3264681"/>
            <a:ext cx="6728341" cy="1067147"/>
          </a:xfrm>
        </p:spPr>
        <p:txBody>
          <a:bodyPr/>
          <a:lstStyle>
            <a:lvl1pPr marL="0" indent="0">
              <a:buNone/>
              <a:defRPr sz="1536">
                <a:solidFill>
                  <a:schemeClr val="tx1">
                    <a:tint val="75000"/>
                  </a:schemeClr>
                </a:solidFill>
              </a:defRPr>
            </a:lvl1pPr>
            <a:lvl2pPr marL="292517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5033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3pPr>
            <a:lvl4pPr marL="877550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4pPr>
            <a:lvl5pPr marL="117006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5pPr>
            <a:lvl6pPr marL="1462583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6pPr>
            <a:lvl7pPr marL="1755099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7pPr>
            <a:lvl8pPr marL="2047616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8pPr>
            <a:lvl9pPr marL="2340132" indent="0">
              <a:buNone/>
              <a:defRPr sz="10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70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317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49244" y="1298645"/>
            <a:ext cx="3315414" cy="309529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076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3" y="259729"/>
            <a:ext cx="6728341" cy="94293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333" y="1195883"/>
            <a:ext cx="3300178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333" y="1781967"/>
            <a:ext cx="3300178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244" y="1195883"/>
            <a:ext cx="3316430" cy="586084"/>
          </a:xfrm>
        </p:spPr>
        <p:txBody>
          <a:bodyPr anchor="b"/>
          <a:lstStyle>
            <a:lvl1pPr marL="0" indent="0">
              <a:buNone/>
              <a:defRPr sz="1536" b="1"/>
            </a:lvl1pPr>
            <a:lvl2pPr marL="292517" indent="0">
              <a:buNone/>
              <a:defRPr sz="1280" b="1"/>
            </a:lvl2pPr>
            <a:lvl3pPr marL="585033" indent="0">
              <a:buNone/>
              <a:defRPr sz="1152" b="1"/>
            </a:lvl3pPr>
            <a:lvl4pPr marL="877550" indent="0">
              <a:buNone/>
              <a:defRPr sz="1024" b="1"/>
            </a:lvl4pPr>
            <a:lvl5pPr marL="1170066" indent="0">
              <a:buNone/>
              <a:defRPr sz="1024" b="1"/>
            </a:lvl5pPr>
            <a:lvl6pPr marL="1462583" indent="0">
              <a:buNone/>
              <a:defRPr sz="1024" b="1"/>
            </a:lvl6pPr>
            <a:lvl7pPr marL="1755099" indent="0">
              <a:buNone/>
              <a:defRPr sz="1024" b="1"/>
            </a:lvl7pPr>
            <a:lvl8pPr marL="2047616" indent="0">
              <a:buNone/>
              <a:defRPr sz="1024" b="1"/>
            </a:lvl8pPr>
            <a:lvl9pPr marL="2340132" indent="0">
              <a:buNone/>
              <a:defRPr sz="1024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244" y="1781967"/>
            <a:ext cx="3316430" cy="262100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15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56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9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6430" y="702398"/>
            <a:ext cx="3949244" cy="3466817"/>
          </a:xfrm>
        </p:spPr>
        <p:txBody>
          <a:bodyPr/>
          <a:lstStyle>
            <a:lvl1pPr>
              <a:defRPr sz="2047"/>
            </a:lvl1pPr>
            <a:lvl2pPr>
              <a:defRPr sz="1791"/>
            </a:lvl2pPr>
            <a:lvl3pPr>
              <a:defRPr sz="1536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9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334" y="325226"/>
            <a:ext cx="2516017" cy="1138291"/>
          </a:xfrm>
        </p:spPr>
        <p:txBody>
          <a:bodyPr anchor="b"/>
          <a:lstStyle>
            <a:lvl1pPr>
              <a:defRPr sz="204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16430" y="702398"/>
            <a:ext cx="3949244" cy="3466817"/>
          </a:xfrm>
        </p:spPr>
        <p:txBody>
          <a:bodyPr anchor="t"/>
          <a:lstStyle>
            <a:lvl1pPr marL="0" indent="0">
              <a:buNone/>
              <a:defRPr sz="2047"/>
            </a:lvl1pPr>
            <a:lvl2pPr marL="292517" indent="0">
              <a:buNone/>
              <a:defRPr sz="1791"/>
            </a:lvl2pPr>
            <a:lvl3pPr marL="585033" indent="0">
              <a:buNone/>
              <a:defRPr sz="1536"/>
            </a:lvl3pPr>
            <a:lvl4pPr marL="877550" indent="0">
              <a:buNone/>
              <a:defRPr sz="1280"/>
            </a:lvl4pPr>
            <a:lvl5pPr marL="1170066" indent="0">
              <a:buNone/>
              <a:defRPr sz="1280"/>
            </a:lvl5pPr>
            <a:lvl6pPr marL="1462583" indent="0">
              <a:buNone/>
              <a:defRPr sz="1280"/>
            </a:lvl6pPr>
            <a:lvl7pPr marL="1755099" indent="0">
              <a:buNone/>
              <a:defRPr sz="1280"/>
            </a:lvl7pPr>
            <a:lvl8pPr marL="2047616" indent="0">
              <a:buNone/>
              <a:defRPr sz="1280"/>
            </a:lvl8pPr>
            <a:lvl9pPr marL="2340132" indent="0">
              <a:buNone/>
              <a:defRPr sz="128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334" y="1463516"/>
            <a:ext cx="2516017" cy="2711345"/>
          </a:xfrm>
        </p:spPr>
        <p:txBody>
          <a:bodyPr/>
          <a:lstStyle>
            <a:lvl1pPr marL="0" indent="0">
              <a:buNone/>
              <a:defRPr sz="1024"/>
            </a:lvl1pPr>
            <a:lvl2pPr marL="292517" indent="0">
              <a:buNone/>
              <a:defRPr sz="896"/>
            </a:lvl2pPr>
            <a:lvl3pPr marL="585033" indent="0">
              <a:buNone/>
              <a:defRPr sz="768"/>
            </a:lvl3pPr>
            <a:lvl4pPr marL="877550" indent="0">
              <a:buNone/>
              <a:defRPr sz="640"/>
            </a:lvl4pPr>
            <a:lvl5pPr marL="1170066" indent="0">
              <a:buNone/>
              <a:defRPr sz="640"/>
            </a:lvl5pPr>
            <a:lvl6pPr marL="1462583" indent="0">
              <a:buNone/>
              <a:defRPr sz="640"/>
            </a:lvl6pPr>
            <a:lvl7pPr marL="1755099" indent="0">
              <a:buNone/>
              <a:defRPr sz="640"/>
            </a:lvl7pPr>
            <a:lvl8pPr marL="2047616" indent="0">
              <a:buNone/>
              <a:defRPr sz="640"/>
            </a:lvl8pPr>
            <a:lvl9pPr marL="2340132" indent="0">
              <a:buNone/>
              <a:defRPr sz="64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47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6317" y="259729"/>
            <a:ext cx="6728341" cy="94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317" y="1298645"/>
            <a:ext cx="6728341" cy="30952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317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5399A-34C5-4259-A8BC-D215AE508AB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073" y="4521543"/>
            <a:ext cx="263282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09439" y="4521543"/>
            <a:ext cx="1755219" cy="2597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60938-31B1-4453-B81A-83DA497D12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03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5033" rtl="0" eaLnBrk="1" latinLnBrk="0" hangingPunct="1">
        <a:lnSpc>
          <a:spcPct val="90000"/>
        </a:lnSpc>
        <a:spcBef>
          <a:spcPct val="0"/>
        </a:spcBef>
        <a:buNone/>
        <a:defRPr sz="28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258" indent="-146258" algn="l" defTabSz="585033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1" kern="1200">
          <a:solidFill>
            <a:schemeClr val="tx1"/>
          </a:solidFill>
          <a:latin typeface="+mn-lt"/>
          <a:ea typeface="+mn-ea"/>
          <a:cs typeface="+mn-cs"/>
        </a:defRPr>
      </a:lvl1pPr>
      <a:lvl2pPr marL="43877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6" kern="1200">
          <a:solidFill>
            <a:schemeClr val="tx1"/>
          </a:solidFill>
          <a:latin typeface="+mn-lt"/>
          <a:ea typeface="+mn-ea"/>
          <a:cs typeface="+mn-cs"/>
        </a:defRPr>
      </a:lvl2pPr>
      <a:lvl3pPr marL="7312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2380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316325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60884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901358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193874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486391" indent="-146258" algn="l" defTabSz="585033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1pPr>
      <a:lvl2pPr marL="292517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8503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3pPr>
      <a:lvl4pPr marL="877550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4pPr>
      <a:lvl5pPr marL="117006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5pPr>
      <a:lvl6pPr marL="1462583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6pPr>
      <a:lvl7pPr marL="1755099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7pPr>
      <a:lvl8pPr marL="2047616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8pPr>
      <a:lvl9pPr marL="2340132" algn="l" defTabSz="585033" rtl="0" eaLnBrk="1" latinLnBrk="0" hangingPunct="1">
        <a:defRPr sz="11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934984"/>
            <a:ext cx="780097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2ª Reunião de 2021</a:t>
            </a:r>
          </a:p>
          <a:p>
            <a:pPr algn="ctr"/>
            <a:endParaRPr lang="pt-BR" sz="40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pt-BR" sz="3500" b="1" dirty="0">
                <a:solidFill>
                  <a:schemeClr val="bg1"/>
                </a:solidFill>
                <a:latin typeface="+mj-lt"/>
              </a:rPr>
              <a:t>Administrações Regionais e SEDUH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5DE897E-F61E-49B5-A34D-21C05AF684FC}"/>
              </a:ext>
            </a:extLst>
          </p:cNvPr>
          <p:cNvSpPr txBox="1"/>
          <p:nvPr/>
        </p:nvSpPr>
        <p:spPr>
          <a:xfrm>
            <a:off x="-157461" y="2644632"/>
            <a:ext cx="811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+mj-lt"/>
              </a:rPr>
              <a:t>Diretoria de Cartografia e Topografia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76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Acesso aos Manuais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175578-C439-4D64-88BB-52A68D0742B5}"/>
              </a:ext>
            </a:extLst>
          </p:cNvPr>
          <p:cNvSpPr txBox="1"/>
          <p:nvPr/>
        </p:nvSpPr>
        <p:spPr>
          <a:xfrm>
            <a:off x="2826039" y="1008335"/>
            <a:ext cx="4172296" cy="330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49" b="1" dirty="0">
                <a:solidFill>
                  <a:srgbClr val="FF0000"/>
                </a:solidFill>
              </a:rPr>
              <a:t>https://www.geoportal.seduh.df.gov.br/mapa/#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10C6587-E63B-49E5-AAC5-06CA455DCA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912"/>
          <a:stretch/>
        </p:blipFill>
        <p:spPr>
          <a:xfrm>
            <a:off x="624749" y="1302526"/>
            <a:ext cx="6546068" cy="310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Acesso aos Manuais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175578-C439-4D64-88BB-52A68D0742B5}"/>
              </a:ext>
            </a:extLst>
          </p:cNvPr>
          <p:cNvSpPr txBox="1"/>
          <p:nvPr/>
        </p:nvSpPr>
        <p:spPr>
          <a:xfrm>
            <a:off x="2778926" y="1008335"/>
            <a:ext cx="4172296" cy="330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49" b="1" dirty="0">
                <a:solidFill>
                  <a:srgbClr val="FF0000"/>
                </a:solidFill>
              </a:rPr>
              <a:t>https://www.geoportal.seduh.df.gov.br/mapa/#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7D2434F-646B-4E09-91BC-DDB9C810E1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90" y="1331214"/>
            <a:ext cx="6493585" cy="31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80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93D4D6-4BA5-4A12-A6D3-C363793E1471}"/>
              </a:ext>
            </a:extLst>
          </p:cNvPr>
          <p:cNvSpPr txBox="1"/>
          <p:nvPr/>
        </p:nvSpPr>
        <p:spPr>
          <a:xfrm>
            <a:off x="-2704" y="1608631"/>
            <a:ext cx="7594129" cy="1619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Levantamentos Topográficos;</a:t>
            </a:r>
          </a:p>
          <a:p>
            <a:pPr marL="171450" lvl="1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2 equipes de campo dedicadas;</a:t>
            </a:r>
          </a:p>
          <a:p>
            <a:pPr marL="171450" lvl="1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Atribuições compatíveis com as </a:t>
            </a:r>
            <a:r>
              <a:rPr lang="pt-BR" sz="1500" dirty="0" err="1">
                <a:solidFill>
                  <a:srgbClr val="0070C0"/>
                </a:solidFill>
              </a:rPr>
              <a:t>RA’s</a:t>
            </a:r>
            <a:r>
              <a:rPr lang="pt-BR" sz="1500" dirty="0">
                <a:solidFill>
                  <a:srgbClr val="0070C0"/>
                </a:solidFill>
              </a:rPr>
              <a:t> e equipes de topografia da Secretaria das Cidades</a:t>
            </a:r>
          </a:p>
          <a:p>
            <a:pPr>
              <a:lnSpc>
                <a:spcPct val="130000"/>
              </a:lnSpc>
            </a:pPr>
            <a:endParaRPr lang="pt-BR" sz="773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BE6089-F8BF-4635-B169-014C98F6070E}"/>
              </a:ext>
            </a:extLst>
          </p:cNvPr>
          <p:cNvSpPr txBox="1"/>
          <p:nvPr/>
        </p:nvSpPr>
        <p:spPr>
          <a:xfrm>
            <a:off x="66675" y="1167717"/>
            <a:ext cx="4700058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LAUDOS TOPOGRÁFICOS DE HABITE-SE</a:t>
            </a:r>
          </a:p>
        </p:txBody>
      </p:sp>
    </p:spTree>
    <p:extLst>
      <p:ext uri="{BB962C8B-B14F-4D97-AF65-F5344CB8AC3E}">
        <p14:creationId xmlns:p14="http://schemas.microsoft.com/office/powerpoint/2010/main" val="242347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743C47-4DAF-481B-B292-E3F483B236DC}"/>
              </a:ext>
            </a:extLst>
          </p:cNvPr>
          <p:cNvSpPr txBox="1"/>
          <p:nvPr/>
        </p:nvSpPr>
        <p:spPr>
          <a:xfrm>
            <a:off x="733719" y="1490622"/>
            <a:ext cx="6933905" cy="9162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Atendimento predominante à SUPAR, SUPLAN e CAP para subsidiar os Projetos Urbanísticos e licenciamentos.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Elaboração de Laudo topográfico para regularização/compensação urbanística.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Processamento de dados e elaboração de Poligonais para compor legislação urbanística e/ou análises de processos de enquadramento no PDOT 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Transformações geodésicas.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Análise técnica de levantamentos topográficos.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1 equipe de campo alternada.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Execução via Contrato 10/2017.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Processamento de dados e elaboração de Poligonais para o PDOT e transformações geodésicas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Análise técnica de levantamentos topográficos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equipes para celeridade em solicitações de áreas menores.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atualização e adensamento da rede geodésica de precisão.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0" lvl="1">
              <a:lnSpc>
                <a:spcPct val="150000"/>
              </a:lnSpc>
              <a:spcBef>
                <a:spcPts val="194"/>
              </a:spcBef>
              <a:spcAft>
                <a:spcPts val="100"/>
              </a:spcAft>
              <a:buSzPct val="80000"/>
            </a:pPr>
            <a:r>
              <a:rPr lang="pt-BR" sz="1500" dirty="0">
                <a:solidFill>
                  <a:srgbClr val="0070C0"/>
                </a:solidFill>
              </a:rPr>
              <a:t>Além dos trabalhos efetivamente desempenhados, há ainda as seguintes demandas no SEI:</a:t>
            </a:r>
          </a:p>
          <a:p>
            <a:endParaRPr lang="pt-BR" sz="773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1A8EAD-7F32-48C5-9A75-D15F5D7F04AE}"/>
              </a:ext>
            </a:extLst>
          </p:cNvPr>
          <p:cNvSpPr txBox="1"/>
          <p:nvPr/>
        </p:nvSpPr>
        <p:spPr>
          <a:xfrm>
            <a:off x="0" y="1081374"/>
            <a:ext cx="3010077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LEVANTAMENTO TOPOGRÁFICOS</a:t>
            </a:r>
          </a:p>
        </p:txBody>
      </p:sp>
    </p:spTree>
    <p:extLst>
      <p:ext uri="{BB962C8B-B14F-4D97-AF65-F5344CB8AC3E}">
        <p14:creationId xmlns:p14="http://schemas.microsoft.com/office/powerpoint/2010/main" val="228941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743C47-4DAF-481B-B292-E3F483B236DC}"/>
              </a:ext>
            </a:extLst>
          </p:cNvPr>
          <p:cNvSpPr txBox="1"/>
          <p:nvPr/>
        </p:nvSpPr>
        <p:spPr>
          <a:xfrm>
            <a:off x="733719" y="1490622"/>
            <a:ext cx="6933905" cy="236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1 equipe de campo alternada.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Execução via Contrato 10/2017.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equipes para celeridade em solicitações de áreas menores.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atualização e adensamento da rede geodésica de precisão.</a:t>
            </a:r>
          </a:p>
          <a:p>
            <a:endParaRPr lang="pt-BR" sz="773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1A8EAD-7F32-48C5-9A75-D15F5D7F04AE}"/>
              </a:ext>
            </a:extLst>
          </p:cNvPr>
          <p:cNvSpPr txBox="1"/>
          <p:nvPr/>
        </p:nvSpPr>
        <p:spPr>
          <a:xfrm>
            <a:off x="86020" y="1122599"/>
            <a:ext cx="3010077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LEVANTAMENTO TOPOGRÁFICOS</a:t>
            </a:r>
          </a:p>
        </p:txBody>
      </p:sp>
    </p:spTree>
    <p:extLst>
      <p:ext uri="{BB962C8B-B14F-4D97-AF65-F5344CB8AC3E}">
        <p14:creationId xmlns:p14="http://schemas.microsoft.com/office/powerpoint/2010/main" val="303600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7849"/>
            <a:ext cx="7800975" cy="487560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167951" y="716562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Contatos da Topografia</a:t>
            </a:r>
            <a:endParaRPr lang="pt-BR" sz="3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668B3D-473E-4F35-87E3-2350736170D7}"/>
              </a:ext>
            </a:extLst>
          </p:cNvPr>
          <p:cNvSpPr txBox="1"/>
          <p:nvPr/>
        </p:nvSpPr>
        <p:spPr>
          <a:xfrm>
            <a:off x="3526968" y="1647586"/>
            <a:ext cx="3835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>
                <a:solidFill>
                  <a:srgbClr val="FFFF00"/>
                </a:solidFill>
                <a:latin typeface="+mj-lt"/>
              </a:rPr>
              <a:t>Telefone 32144147</a:t>
            </a:r>
          </a:p>
          <a:p>
            <a:endParaRPr lang="pt-BR" sz="2400" b="1" i="1" dirty="0">
              <a:solidFill>
                <a:srgbClr val="FFFF00"/>
              </a:solidFill>
              <a:latin typeface="+mj-lt"/>
            </a:endParaRPr>
          </a:p>
          <a:p>
            <a:r>
              <a:rPr lang="pt-BR" sz="2400" b="1" i="1" dirty="0">
                <a:solidFill>
                  <a:srgbClr val="FFFF00"/>
                </a:solidFill>
                <a:latin typeface="+mj-lt"/>
              </a:rPr>
              <a:t>E-mail  dicat@seduh.df.gov.br</a:t>
            </a:r>
          </a:p>
          <a:p>
            <a:endParaRPr lang="pt-BR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2852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97849"/>
            <a:ext cx="7800975" cy="48756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629608" y="1896622"/>
            <a:ext cx="4441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Secretário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Mateus Oliveira</a:t>
            </a: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Secretária Executiva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Giselle Moll</a:t>
            </a: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Chefe de Gabinete - </a:t>
            </a:r>
            <a:r>
              <a:rPr lang="pt-BR" sz="1200" b="1" i="1" dirty="0">
                <a:solidFill>
                  <a:srgbClr val="FFFF00"/>
                </a:solidFill>
                <a:latin typeface="+mj-lt"/>
              </a:rPr>
              <a:t>Isabela Amorelli</a:t>
            </a:r>
          </a:p>
          <a:p>
            <a:r>
              <a:rPr lang="pt-BR" sz="1200" b="1" dirty="0">
                <a:solidFill>
                  <a:schemeClr val="bg1"/>
                </a:solidFill>
                <a:latin typeface="+mj-lt"/>
              </a:rPr>
              <a:t>Subsecretários –  </a:t>
            </a:r>
            <a:r>
              <a:rPr lang="pt-BR" sz="1200" b="1" i="1" dirty="0">
                <a:solidFill>
                  <a:srgbClr val="FFFF00"/>
                </a:solidFill>
              </a:rPr>
              <a:t>Adriana Savite, Janaína Vieira, </a:t>
            </a:r>
          </a:p>
          <a:p>
            <a:r>
              <a:rPr lang="pt-BR" sz="1200" b="1" i="1" dirty="0">
                <a:solidFill>
                  <a:srgbClr val="FFFF00"/>
                </a:solidFill>
              </a:rPr>
              <a:t>Izabel Borges, Marcelo Vaz, Ricardo Noronha e Vicente Lima</a:t>
            </a:r>
          </a:p>
          <a:p>
            <a:endParaRPr lang="pt-B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167951" y="716562"/>
            <a:ext cx="7800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+mj-lt"/>
              </a:rPr>
              <a:t>Obrigado</a:t>
            </a:r>
            <a:endParaRPr lang="pt-BR" sz="35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534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0" y="599145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Atribuições do Regimento Interno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2A92AA-21AF-4A80-BC54-32AF272CD3D5}"/>
              </a:ext>
            </a:extLst>
          </p:cNvPr>
          <p:cNvSpPr txBox="1"/>
          <p:nvPr/>
        </p:nvSpPr>
        <p:spPr>
          <a:xfrm>
            <a:off x="94747" y="1183694"/>
            <a:ext cx="7544303" cy="324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500" b="1" dirty="0">
                <a:solidFill>
                  <a:srgbClr val="0070C0"/>
                </a:solidFill>
              </a:rPr>
              <a:t>Manutenção e atualização do Sistema Cartográfico do Distrito Federal – SICAD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Atualização dos limites do Distrito Federal; 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Adensamento da rede geodésica de precisão e confiabilidade (acurácia), a ser disponibilizada a todos os setores da administração pública, privada.  (Implantação e reocupação da Rede Geodésica );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Desenvolver estudos para com a finalidade de ajustar o sistema referencial geodésico, que permita a integração de todos os órgãos que elaboram projetos estruturais no âmbito do Distrito Federal </a:t>
            </a:r>
          </a:p>
          <a:p>
            <a:pPr marL="194147" indent="-1941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775" dirty="0"/>
          </a:p>
          <a:p>
            <a:pPr marL="194147" indent="-194147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775" dirty="0"/>
          </a:p>
        </p:txBody>
      </p:sp>
    </p:spTree>
    <p:extLst>
      <p:ext uri="{BB962C8B-B14F-4D97-AF65-F5344CB8AC3E}">
        <p14:creationId xmlns:p14="http://schemas.microsoft.com/office/powerpoint/2010/main" val="326268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0" y="599145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Atribuições do Regimento Interno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D2A92AA-21AF-4A80-BC54-32AF272CD3D5}"/>
              </a:ext>
            </a:extLst>
          </p:cNvPr>
          <p:cNvSpPr txBox="1"/>
          <p:nvPr/>
        </p:nvSpPr>
        <p:spPr>
          <a:xfrm>
            <a:off x="86289" y="1167717"/>
            <a:ext cx="7390836" cy="2725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solidFill>
                  <a:srgbClr val="0070C0"/>
                </a:solidFill>
              </a:rPr>
              <a:t>Manutenção e atualização da Base Cartográfica do Distrito Federal</a:t>
            </a:r>
          </a:p>
          <a:p>
            <a: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Base sistêmica de informações precisas, atualizadas e confiáveis disponibilizadas aos diversos setores da administração pública, privada e ao contribuinte;</a:t>
            </a:r>
          </a:p>
          <a:p>
            <a: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Subsídios técnicos para auxiliar na tomada de decisões quanto a aplicação de recursos públicos de forma efetiva e consistente;</a:t>
            </a:r>
          </a:p>
          <a:p>
            <a: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É a base para o desenvolvimento do conceito de cidade inteligente.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94147" indent="-194147">
              <a:buFont typeface="Arial" panose="020B0604020202020204" pitchFamily="34" charset="0"/>
              <a:buChar char="•"/>
            </a:pPr>
            <a:endParaRPr lang="pt-BR" sz="775" dirty="0"/>
          </a:p>
        </p:txBody>
      </p:sp>
    </p:spTree>
    <p:extLst>
      <p:ext uri="{BB962C8B-B14F-4D97-AF65-F5344CB8AC3E}">
        <p14:creationId xmlns:p14="http://schemas.microsoft.com/office/powerpoint/2010/main" val="304620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0" y="534028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Atribuições do Regimento Interno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050729"/>
            <a:ext cx="7558378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720E5E-6271-480B-B545-5E1C4FCFFA4C}"/>
              </a:ext>
            </a:extLst>
          </p:cNvPr>
          <p:cNvSpPr txBox="1"/>
          <p:nvPr/>
        </p:nvSpPr>
        <p:spPr>
          <a:xfrm>
            <a:off x="121298" y="903360"/>
            <a:ext cx="7558378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just">
              <a:defRPr sz="1500" b="1">
                <a:solidFill>
                  <a:srgbClr val="0070C0"/>
                </a:solidFill>
              </a:defRPr>
            </a:lvl1pPr>
            <a:lvl2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  <a:defRPr sz="1500">
                <a:solidFill>
                  <a:srgbClr val="0070C0"/>
                </a:solidFill>
              </a:defRPr>
            </a:lvl2pPr>
          </a:lstStyle>
          <a:p>
            <a:r>
              <a:rPr lang="pt-BR" dirty="0"/>
              <a:t>Planejar, coordenar e produzir levantamentos topográficos e análise de dados geodésicos de interesse da SEDUH: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dirty="0"/>
              <a:t>Atendimento à CAP </a:t>
            </a:r>
          </a:p>
          <a:p>
            <a:r>
              <a:rPr lang="pt-BR" b="0" dirty="0"/>
              <a:t>Previsto no Art. 90 do COE-DF - determinação de cotas de soleira, produção de certificado de demarcação do lote ou projeção, e a confecção de certidão de alinhamento e cota de soleira. </a:t>
            </a:r>
          </a:p>
          <a:p>
            <a:endParaRPr lang="pt-BR" dirty="0"/>
          </a:p>
          <a:p>
            <a:r>
              <a:rPr lang="pt-BR" dirty="0"/>
              <a:t>Atendimento à SUPAR </a:t>
            </a:r>
          </a:p>
          <a:p>
            <a:r>
              <a:rPr lang="pt-BR" b="0" dirty="0"/>
              <a:t>Previsto nos Art. 7º ao Art. 11 do Decreto 38.247, que versa sobre a apresentação dos projetos de urbanismo - realização de análise de levantamento topográfico com finalidade de aprovação das Plantas TOP.</a:t>
            </a:r>
          </a:p>
          <a:p>
            <a:br>
              <a:rPr lang="pt-BR" dirty="0"/>
            </a:br>
            <a:r>
              <a:rPr lang="pt-BR" dirty="0"/>
              <a:t>Atendimento à SUPLAN e demais Setores da SEDUH</a:t>
            </a:r>
          </a:p>
          <a:p>
            <a:r>
              <a:rPr lang="pt-BR" b="0" dirty="0"/>
              <a:t>Produzir levantamentos topográficos georreferenciados, pareceres, transformações geodésicas, produção de memoriais descritivos de perímetro,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139797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>
              <a:defRPr sz="1800" b="1">
                <a:latin typeface="+mj-lt"/>
              </a:defRPr>
            </a:lvl1pPr>
          </a:lstStyle>
          <a:p>
            <a:r>
              <a:rPr lang="pt-BR" dirty="0"/>
              <a:t>DICAT – Composição atual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050729"/>
            <a:ext cx="7558378" cy="187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ACBD21-F003-471B-819F-B26BFAD2E134}"/>
              </a:ext>
            </a:extLst>
          </p:cNvPr>
          <p:cNvSpPr txBox="1"/>
          <p:nvPr/>
        </p:nvSpPr>
        <p:spPr>
          <a:xfrm>
            <a:off x="363777" y="1233090"/>
            <a:ext cx="6131206" cy="131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87"/>
              </a:spcBef>
              <a:spcAft>
                <a:spcPts val="387"/>
              </a:spcAft>
            </a:pPr>
            <a:r>
              <a:rPr lang="pt-BR" sz="1500" dirty="0">
                <a:solidFill>
                  <a:srgbClr val="0070C0"/>
                </a:solidFill>
              </a:rPr>
              <a:t>22 servidores:  </a:t>
            </a:r>
          </a:p>
          <a:p>
            <a: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11 servidores em campo e </a:t>
            </a:r>
          </a:p>
          <a:p>
            <a:pPr marL="171450" lvl="1" indent="-171450">
              <a:lnSpc>
                <a:spcPct val="150000"/>
              </a:lnSpc>
              <a:spcBef>
                <a:spcPts val="387"/>
              </a:spcBef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11 servidores em escritório.</a:t>
            </a:r>
          </a:p>
          <a:p>
            <a:endParaRPr lang="pt-BR" sz="773" dirty="0"/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6BC7591-F9CF-4BAB-B4CE-65167EB5A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264957"/>
              </p:ext>
            </p:extLst>
          </p:nvPr>
        </p:nvGraphicFramePr>
        <p:xfrm>
          <a:off x="495123" y="2494874"/>
          <a:ext cx="6942075" cy="1551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1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35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4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CAMPO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ESCRITÓRIO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Topógrafos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Analistas - Levantamento Topográfico/ Avaliação Lev. de Particular. Cálculos e desenhos dos Lev. executados pela DICAT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Auxiliares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Técnicos - Elaboração e Cálculos de Cota de Soleira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Técnicos - Elaboração e Cálculos de Levantamentos de Habite-se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Técnico - Processamento - Elaboração de Poligonais PDOT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5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Burocráticos - Administrativos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01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050729"/>
            <a:ext cx="7558378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  <a:p>
            <a:pPr marL="171450" indent="-171450">
              <a:lnSpc>
                <a:spcPct val="200000"/>
              </a:lnSpc>
              <a:buSzPct val="80000"/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70C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4F238B2-F02C-40A7-A555-4D5CEFC53FAE}"/>
              </a:ext>
            </a:extLst>
          </p:cNvPr>
          <p:cNvSpPr txBox="1"/>
          <p:nvPr/>
        </p:nvSpPr>
        <p:spPr>
          <a:xfrm>
            <a:off x="3727567" y="1206824"/>
            <a:ext cx="4074546" cy="3032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Elaboração de cotas de soleiras únicas por projeto é utilizada a ferramenta do </a:t>
            </a:r>
            <a:r>
              <a:rPr lang="pt-BR" sz="1500" dirty="0" err="1">
                <a:solidFill>
                  <a:srgbClr val="0070C0"/>
                </a:solidFill>
              </a:rPr>
              <a:t>geoportal</a:t>
            </a:r>
            <a:r>
              <a:rPr lang="pt-BR" sz="1500" dirty="0">
                <a:solidFill>
                  <a:srgbClr val="0070C0"/>
                </a:solidFill>
              </a:rPr>
              <a:t>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Definição de Múltiplas cotas é utilizado AutoCAD/</a:t>
            </a:r>
            <a:r>
              <a:rPr lang="pt-BR" sz="1500" dirty="0" err="1">
                <a:solidFill>
                  <a:srgbClr val="0070C0"/>
                </a:solidFill>
              </a:rPr>
              <a:t>TopoGRAPH</a:t>
            </a:r>
            <a:r>
              <a:rPr lang="pt-BR" sz="1500" dirty="0">
                <a:solidFill>
                  <a:srgbClr val="0070C0"/>
                </a:solidFill>
              </a:rPr>
              <a:t>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Necessidade de Levantamentos Topográficos.</a:t>
            </a:r>
          </a:p>
          <a:p>
            <a:pPr marL="171450" lvl="1" indent="-171450">
              <a:lnSpc>
                <a:spcPct val="150000"/>
              </a:lnSpc>
              <a:spcAft>
                <a:spcPts val="100"/>
              </a:spcAft>
              <a:buSzPct val="80000"/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70C0"/>
                </a:solidFill>
              </a:rPr>
              <a:t>1 equipe de campo alternada para cota de soleira, certidão de alinhamento e levantamentos topográficos</a:t>
            </a:r>
            <a:r>
              <a:rPr lang="pt-BR" sz="773" dirty="0"/>
              <a:t>.</a:t>
            </a:r>
          </a:p>
          <a:p>
            <a:endParaRPr lang="pt-BR" sz="773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6C090B1-603A-4FEE-8F82-9A66E42F4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3" y="1785190"/>
            <a:ext cx="3520301" cy="23951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8A4D126-B320-4C78-9D6E-F26A207B44A3}"/>
              </a:ext>
            </a:extLst>
          </p:cNvPr>
          <p:cNvSpPr txBox="1"/>
          <p:nvPr/>
        </p:nvSpPr>
        <p:spPr>
          <a:xfrm>
            <a:off x="732525" y="1155253"/>
            <a:ext cx="1800201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COTAS DE SOLEIRA</a:t>
            </a:r>
          </a:p>
        </p:txBody>
      </p:sp>
    </p:spTree>
    <p:extLst>
      <p:ext uri="{BB962C8B-B14F-4D97-AF65-F5344CB8AC3E}">
        <p14:creationId xmlns:p14="http://schemas.microsoft.com/office/powerpoint/2010/main" val="263547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4" y="14861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– Acesso aos Manuais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F175578-C439-4D64-88BB-52A68D0742B5}"/>
              </a:ext>
            </a:extLst>
          </p:cNvPr>
          <p:cNvSpPr txBox="1"/>
          <p:nvPr/>
        </p:nvSpPr>
        <p:spPr>
          <a:xfrm>
            <a:off x="2877135" y="970563"/>
            <a:ext cx="4172296" cy="330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549" b="1" dirty="0">
                <a:solidFill>
                  <a:srgbClr val="FF0000"/>
                </a:solidFill>
              </a:rPr>
              <a:t>https://www.geoportal.seduh.df.gov.br/mapa/#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650DF2A-AD56-43F8-AF19-6288AB2C7E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88"/>
          <a:stretch/>
        </p:blipFill>
        <p:spPr>
          <a:xfrm>
            <a:off x="714566" y="1247102"/>
            <a:ext cx="6286310" cy="31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1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93D4D6-4BA5-4A12-A6D3-C363793E1471}"/>
              </a:ext>
            </a:extLst>
          </p:cNvPr>
          <p:cNvSpPr txBox="1"/>
          <p:nvPr/>
        </p:nvSpPr>
        <p:spPr>
          <a:xfrm>
            <a:off x="-2704" y="1608631"/>
            <a:ext cx="7594129" cy="173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3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b="1" dirty="0">
                <a:solidFill>
                  <a:srgbClr val="0070C0"/>
                </a:solidFill>
              </a:rPr>
              <a:t>DECRETO Nº 40.849,</a:t>
            </a:r>
            <a:r>
              <a:rPr lang="pt-BR" sz="1500" dirty="0">
                <a:solidFill>
                  <a:srgbClr val="0070C0"/>
                </a:solidFill>
              </a:rPr>
              <a:t> DE 1º DE JUNHO DE 2020 - “§2° Para atestar a correspondência da obra com os parâmetros urbanísticos, é facultado ao interessado dispensar a topografia oficial e apresentar laudo topográfico elaborado por profissional habilitado, ou, no caso de habitação unifamiliar de uso exclusivo, croquis de locação para fins de habite-se, nos termos do art. 75 deste regulamento.” (NR).</a:t>
            </a:r>
          </a:p>
          <a:p>
            <a:pPr>
              <a:lnSpc>
                <a:spcPct val="130000"/>
              </a:lnSpc>
            </a:pPr>
            <a:endParaRPr lang="pt-BR" sz="773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BE6089-F8BF-4635-B169-014C98F6070E}"/>
              </a:ext>
            </a:extLst>
          </p:cNvPr>
          <p:cNvSpPr txBox="1"/>
          <p:nvPr/>
        </p:nvSpPr>
        <p:spPr>
          <a:xfrm>
            <a:off x="0" y="1045779"/>
            <a:ext cx="4700058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LAUDOS TOPOGRÁFICOS DE HABITE-SE</a:t>
            </a:r>
          </a:p>
        </p:txBody>
      </p:sp>
    </p:spTree>
    <p:extLst>
      <p:ext uri="{BB962C8B-B14F-4D97-AF65-F5344CB8AC3E}">
        <p14:creationId xmlns:p14="http://schemas.microsoft.com/office/powerpoint/2010/main" val="4084794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nfor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9"/>
            <a:ext cx="7800975" cy="487560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33" y="4387277"/>
            <a:ext cx="476250" cy="476250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-2704" y="639003"/>
            <a:ext cx="556326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pt-BR"/>
            </a:defPPr>
            <a:lvl1pPr algn="ctr">
              <a:defRPr sz="1900" b="1">
                <a:latin typeface="+mj-lt"/>
              </a:defRPr>
            </a:lvl1pPr>
          </a:lstStyle>
          <a:p>
            <a:pPr algn="l"/>
            <a:r>
              <a:rPr lang="pt-BR" sz="1800" dirty="0"/>
              <a:t>DICAT - Tarefas Desempenhadas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93D4D6-4BA5-4A12-A6D3-C363793E1471}"/>
              </a:ext>
            </a:extLst>
          </p:cNvPr>
          <p:cNvSpPr txBox="1"/>
          <p:nvPr/>
        </p:nvSpPr>
        <p:spPr>
          <a:xfrm>
            <a:off x="-2704" y="1608631"/>
            <a:ext cx="7594129" cy="1434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lnSpc>
                <a:spcPct val="130000"/>
              </a:lnSpc>
              <a:buSzPct val="80000"/>
              <a:buFont typeface="Wingdings" panose="05000000000000000000" pitchFamily="2" charset="2"/>
              <a:buChar char="Ø"/>
            </a:pPr>
            <a:r>
              <a:rPr lang="pt-BR" sz="1500" b="1" dirty="0">
                <a:solidFill>
                  <a:srgbClr val="0070C0"/>
                </a:solidFill>
              </a:rPr>
              <a:t>Manual Habite-se </a:t>
            </a:r>
            <a:r>
              <a:rPr lang="pt-BR" sz="1500" dirty="0">
                <a:solidFill>
                  <a:srgbClr val="0070C0"/>
                </a:solidFill>
              </a:rPr>
              <a:t>(</a:t>
            </a:r>
            <a:r>
              <a:rPr lang="pt-BR" sz="1500" dirty="0" err="1">
                <a:solidFill>
                  <a:srgbClr val="0070C0"/>
                </a:solidFill>
              </a:rPr>
              <a:t>geoportal</a:t>
            </a:r>
            <a:r>
              <a:rPr lang="pt-BR" sz="1500" dirty="0">
                <a:solidFill>
                  <a:srgbClr val="0070C0"/>
                </a:solidFill>
              </a:rPr>
              <a:t>) com base na Publicação da Portaria nº 134 cujo regulamentou o Art. 142, §2° do Decreto nº 39.272, de 02 de agosto de 2018, este Manual tem como objetivo, o balizamento para a prestação de Serviços de Topografia/Geodésia, na elaboração laudo topográfico a fim de emitir o certificado de conclusão da obra (habite-se).</a:t>
            </a:r>
          </a:p>
          <a:p>
            <a:pPr>
              <a:lnSpc>
                <a:spcPct val="130000"/>
              </a:lnSpc>
            </a:pPr>
            <a:endParaRPr lang="pt-BR" sz="773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CBE6089-F8BF-4635-B169-014C98F6070E}"/>
              </a:ext>
            </a:extLst>
          </p:cNvPr>
          <p:cNvSpPr txBox="1"/>
          <p:nvPr/>
        </p:nvSpPr>
        <p:spPr>
          <a:xfrm>
            <a:off x="158552" y="1126137"/>
            <a:ext cx="4700058" cy="4028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lnSpc>
                <a:spcPct val="150000"/>
              </a:lnSpc>
              <a:defRPr sz="1500" b="1">
                <a:solidFill>
                  <a:srgbClr val="0070C0"/>
                </a:solidFill>
              </a:defRPr>
            </a:lvl1pPr>
          </a:lstStyle>
          <a:p>
            <a:r>
              <a:rPr lang="pt-BR" dirty="0"/>
              <a:t>LAUDOS TOPOGRÁFICOS DE HABITE-SE</a:t>
            </a:r>
          </a:p>
        </p:txBody>
      </p:sp>
    </p:spTree>
    <p:extLst>
      <p:ext uri="{BB962C8B-B14F-4D97-AF65-F5344CB8AC3E}">
        <p14:creationId xmlns:p14="http://schemas.microsoft.com/office/powerpoint/2010/main" val="16564261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1879</TotalTime>
  <Words>933</Words>
  <Application>Microsoft Office PowerPoint</Application>
  <PresentationFormat>Personalizar</PresentationFormat>
  <Paragraphs>145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nfor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 Nunan Kriemler Reis</dc:creator>
  <cp:lastModifiedBy>Guilherme Bezerra</cp:lastModifiedBy>
  <cp:revision>260</cp:revision>
  <dcterms:created xsi:type="dcterms:W3CDTF">2019-01-22T13:33:57Z</dcterms:created>
  <dcterms:modified xsi:type="dcterms:W3CDTF">2021-02-25T15:14:01Z</dcterms:modified>
</cp:coreProperties>
</file>