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336" r:id="rId2"/>
    <p:sldId id="350" r:id="rId3"/>
    <p:sldId id="351" r:id="rId4"/>
    <p:sldId id="352" r:id="rId5"/>
    <p:sldId id="413" r:id="rId6"/>
    <p:sldId id="418" r:id="rId7"/>
    <p:sldId id="414" r:id="rId8"/>
    <p:sldId id="415" r:id="rId9"/>
    <p:sldId id="417" r:id="rId10"/>
    <p:sldId id="412" r:id="rId11"/>
    <p:sldId id="403" r:id="rId12"/>
    <p:sldId id="362" r:id="rId13"/>
    <p:sldId id="408" r:id="rId14"/>
    <p:sldId id="382" r:id="rId15"/>
    <p:sldId id="409" r:id="rId16"/>
    <p:sldId id="363" r:id="rId17"/>
    <p:sldId id="410" r:id="rId18"/>
    <p:sldId id="364" r:id="rId19"/>
    <p:sldId id="407" r:id="rId20"/>
    <p:sldId id="381" r:id="rId21"/>
    <p:sldId id="383" r:id="rId22"/>
    <p:sldId id="365" r:id="rId23"/>
    <p:sldId id="384" r:id="rId24"/>
    <p:sldId id="366" r:id="rId25"/>
    <p:sldId id="385" r:id="rId26"/>
    <p:sldId id="386" r:id="rId27"/>
    <p:sldId id="367" r:id="rId28"/>
    <p:sldId id="368" r:id="rId29"/>
    <p:sldId id="387" r:id="rId30"/>
    <p:sldId id="380" r:id="rId31"/>
    <p:sldId id="388" r:id="rId32"/>
    <p:sldId id="359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89" r:id="rId41"/>
    <p:sldId id="374" r:id="rId42"/>
    <p:sldId id="371" r:id="rId43"/>
    <p:sldId id="372" r:id="rId44"/>
    <p:sldId id="404" r:id="rId45"/>
    <p:sldId id="373" r:id="rId46"/>
    <p:sldId id="400" r:id="rId47"/>
    <p:sldId id="401" r:id="rId48"/>
    <p:sldId id="411" r:id="rId49"/>
    <p:sldId id="378" r:id="rId50"/>
    <p:sldId id="402" r:id="rId51"/>
    <p:sldId id="405" r:id="rId52"/>
    <p:sldId id="406" r:id="rId53"/>
    <p:sldId id="265" r:id="rId54"/>
  </p:sldIdLst>
  <p:sldSz cx="7800975" cy="4878388"/>
  <p:notesSz cx="6794500" cy="9931400"/>
  <p:defaultTextStyle>
    <a:defPPr>
      <a:defRPr lang="pt-BR"/>
    </a:defPPr>
    <a:lvl1pPr marL="0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1pPr>
    <a:lvl2pPr marL="304267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2pPr>
    <a:lvl3pPr marL="608533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3pPr>
    <a:lvl4pPr marL="912800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4pPr>
    <a:lvl5pPr marL="1217066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5pPr>
    <a:lvl6pPr marL="1521333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6pPr>
    <a:lvl7pPr marL="1825600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7pPr>
    <a:lvl8pPr marL="2129866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8pPr>
    <a:lvl9pPr marL="2434133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84" autoAdjust="0"/>
    <p:restoredTop sz="94660" autoAdjust="0"/>
  </p:normalViewPr>
  <p:slideViewPr>
    <p:cSldViewPr snapToGrid="0">
      <p:cViewPr varScale="1">
        <p:scale>
          <a:sx n="122" d="100"/>
          <a:sy n="122" d="100"/>
        </p:scale>
        <p:origin x="1272" y="101"/>
      </p:cViewPr>
      <p:guideLst>
        <p:guide orient="horz" pos="1536"/>
        <p:guide pos="2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ECBF-F233-4215-9A7C-FC218E870A9D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6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81A70-2D0C-47B5-AC08-C28ACBA872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7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1pPr>
    <a:lvl2pPr marL="304267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2pPr>
    <a:lvl3pPr marL="608533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3pPr>
    <a:lvl4pPr marL="912800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4pPr>
    <a:lvl5pPr marL="1217066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5pPr>
    <a:lvl6pPr marL="1521333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6pPr>
    <a:lvl7pPr marL="1825600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7pPr>
    <a:lvl8pPr marL="2129866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8pPr>
    <a:lvl9pPr marL="2434133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9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937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505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70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65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37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567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315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031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608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5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00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874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183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927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214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009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851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22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116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719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6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564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81A70-2D0C-47B5-AC08-C28ACBA8728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85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25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81A70-2D0C-47B5-AC08-C28ACBA8728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85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775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118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105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110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644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8482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662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337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76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3961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39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688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3001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861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966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058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2669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1375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9166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4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6004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9809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106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5366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39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61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74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21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6225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62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122" y="798385"/>
            <a:ext cx="5850731" cy="1698402"/>
          </a:xfrm>
        </p:spPr>
        <p:txBody>
          <a:bodyPr anchor="b"/>
          <a:lstStyle>
            <a:lvl1pPr algn="ctr">
              <a:defRPr sz="38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122" y="2562283"/>
            <a:ext cx="5850731" cy="1177814"/>
          </a:xfrm>
        </p:spPr>
        <p:txBody>
          <a:bodyPr/>
          <a:lstStyle>
            <a:lvl1pPr marL="0" indent="0" algn="ctr">
              <a:buNone/>
              <a:defRPr sz="1536"/>
            </a:lvl1pPr>
            <a:lvl2pPr marL="292517" indent="0" algn="ctr">
              <a:buNone/>
              <a:defRPr sz="1280"/>
            </a:lvl2pPr>
            <a:lvl3pPr marL="585033" indent="0" algn="ctr">
              <a:buNone/>
              <a:defRPr sz="1152"/>
            </a:lvl3pPr>
            <a:lvl4pPr marL="877550" indent="0" algn="ctr">
              <a:buNone/>
              <a:defRPr sz="1024"/>
            </a:lvl4pPr>
            <a:lvl5pPr marL="1170066" indent="0" algn="ctr">
              <a:buNone/>
              <a:defRPr sz="1024"/>
            </a:lvl5pPr>
            <a:lvl6pPr marL="1462583" indent="0" algn="ctr">
              <a:buNone/>
              <a:defRPr sz="1024"/>
            </a:lvl6pPr>
            <a:lvl7pPr marL="1755099" indent="0" algn="ctr">
              <a:buNone/>
              <a:defRPr sz="1024"/>
            </a:lvl7pPr>
            <a:lvl8pPr marL="2047616" indent="0" algn="ctr">
              <a:buNone/>
              <a:defRPr sz="1024"/>
            </a:lvl8pPr>
            <a:lvl9pPr marL="2340132" indent="0" algn="ctr">
              <a:buNone/>
              <a:defRPr sz="102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33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16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82573" y="259729"/>
            <a:ext cx="1682085" cy="41342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317" y="259729"/>
            <a:ext cx="4948744" cy="41342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75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6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54" y="1216210"/>
            <a:ext cx="6728341" cy="2029274"/>
          </a:xfrm>
        </p:spPr>
        <p:txBody>
          <a:bodyPr anchor="b"/>
          <a:lstStyle>
            <a:lvl1pPr>
              <a:defRPr sz="38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54" y="3264681"/>
            <a:ext cx="6728341" cy="1067147"/>
          </a:xfrm>
        </p:spPr>
        <p:txBody>
          <a:bodyPr/>
          <a:lstStyle>
            <a:lvl1pPr marL="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1pPr>
            <a:lvl2pPr marL="292517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585033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3pPr>
            <a:lvl4pPr marL="877550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4pPr>
            <a:lvl5pPr marL="1170066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5pPr>
            <a:lvl6pPr marL="1462583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6pPr>
            <a:lvl7pPr marL="1755099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7pPr>
            <a:lvl8pPr marL="2047616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8pPr>
            <a:lvl9pPr marL="2340132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70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317" y="1298645"/>
            <a:ext cx="3315414" cy="309529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9244" y="1298645"/>
            <a:ext cx="3315414" cy="309529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33" y="259729"/>
            <a:ext cx="6728341" cy="94293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333" y="1195883"/>
            <a:ext cx="3300178" cy="586084"/>
          </a:xfrm>
        </p:spPr>
        <p:txBody>
          <a:bodyPr anchor="b"/>
          <a:lstStyle>
            <a:lvl1pPr marL="0" indent="0">
              <a:buNone/>
              <a:defRPr sz="1536" b="1"/>
            </a:lvl1pPr>
            <a:lvl2pPr marL="292517" indent="0">
              <a:buNone/>
              <a:defRPr sz="1280" b="1"/>
            </a:lvl2pPr>
            <a:lvl3pPr marL="585033" indent="0">
              <a:buNone/>
              <a:defRPr sz="1152" b="1"/>
            </a:lvl3pPr>
            <a:lvl4pPr marL="877550" indent="0">
              <a:buNone/>
              <a:defRPr sz="1024" b="1"/>
            </a:lvl4pPr>
            <a:lvl5pPr marL="1170066" indent="0">
              <a:buNone/>
              <a:defRPr sz="1024" b="1"/>
            </a:lvl5pPr>
            <a:lvl6pPr marL="1462583" indent="0">
              <a:buNone/>
              <a:defRPr sz="1024" b="1"/>
            </a:lvl6pPr>
            <a:lvl7pPr marL="1755099" indent="0">
              <a:buNone/>
              <a:defRPr sz="1024" b="1"/>
            </a:lvl7pPr>
            <a:lvl8pPr marL="2047616" indent="0">
              <a:buNone/>
              <a:defRPr sz="1024" b="1"/>
            </a:lvl8pPr>
            <a:lvl9pPr marL="2340132" indent="0">
              <a:buNone/>
              <a:defRPr sz="10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33" y="1781967"/>
            <a:ext cx="3300178" cy="262100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9244" y="1195883"/>
            <a:ext cx="3316430" cy="586084"/>
          </a:xfrm>
        </p:spPr>
        <p:txBody>
          <a:bodyPr anchor="b"/>
          <a:lstStyle>
            <a:lvl1pPr marL="0" indent="0">
              <a:buNone/>
              <a:defRPr sz="1536" b="1"/>
            </a:lvl1pPr>
            <a:lvl2pPr marL="292517" indent="0">
              <a:buNone/>
              <a:defRPr sz="1280" b="1"/>
            </a:lvl2pPr>
            <a:lvl3pPr marL="585033" indent="0">
              <a:buNone/>
              <a:defRPr sz="1152" b="1"/>
            </a:lvl3pPr>
            <a:lvl4pPr marL="877550" indent="0">
              <a:buNone/>
              <a:defRPr sz="1024" b="1"/>
            </a:lvl4pPr>
            <a:lvl5pPr marL="1170066" indent="0">
              <a:buNone/>
              <a:defRPr sz="1024" b="1"/>
            </a:lvl5pPr>
            <a:lvl6pPr marL="1462583" indent="0">
              <a:buNone/>
              <a:defRPr sz="1024" b="1"/>
            </a:lvl6pPr>
            <a:lvl7pPr marL="1755099" indent="0">
              <a:buNone/>
              <a:defRPr sz="1024" b="1"/>
            </a:lvl7pPr>
            <a:lvl8pPr marL="2047616" indent="0">
              <a:buNone/>
              <a:defRPr sz="1024" b="1"/>
            </a:lvl8pPr>
            <a:lvl9pPr marL="2340132" indent="0">
              <a:buNone/>
              <a:defRPr sz="10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9244" y="1781967"/>
            <a:ext cx="3316430" cy="262100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56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59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34" y="325226"/>
            <a:ext cx="2516017" cy="1138291"/>
          </a:xfrm>
        </p:spPr>
        <p:txBody>
          <a:bodyPr anchor="b"/>
          <a:lstStyle>
            <a:lvl1pPr>
              <a:defRPr sz="204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430" y="702398"/>
            <a:ext cx="3949244" cy="3466817"/>
          </a:xfrm>
        </p:spPr>
        <p:txBody>
          <a:bodyPr/>
          <a:lstStyle>
            <a:lvl1pPr>
              <a:defRPr sz="2047"/>
            </a:lvl1pPr>
            <a:lvl2pPr>
              <a:defRPr sz="1791"/>
            </a:lvl2pPr>
            <a:lvl3pPr>
              <a:defRPr sz="1536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334" y="1463516"/>
            <a:ext cx="2516017" cy="2711345"/>
          </a:xfrm>
        </p:spPr>
        <p:txBody>
          <a:bodyPr/>
          <a:lstStyle>
            <a:lvl1pPr marL="0" indent="0">
              <a:buNone/>
              <a:defRPr sz="1024"/>
            </a:lvl1pPr>
            <a:lvl2pPr marL="292517" indent="0">
              <a:buNone/>
              <a:defRPr sz="896"/>
            </a:lvl2pPr>
            <a:lvl3pPr marL="585033" indent="0">
              <a:buNone/>
              <a:defRPr sz="768"/>
            </a:lvl3pPr>
            <a:lvl4pPr marL="877550" indent="0">
              <a:buNone/>
              <a:defRPr sz="640"/>
            </a:lvl4pPr>
            <a:lvl5pPr marL="1170066" indent="0">
              <a:buNone/>
              <a:defRPr sz="640"/>
            </a:lvl5pPr>
            <a:lvl6pPr marL="1462583" indent="0">
              <a:buNone/>
              <a:defRPr sz="640"/>
            </a:lvl6pPr>
            <a:lvl7pPr marL="1755099" indent="0">
              <a:buNone/>
              <a:defRPr sz="640"/>
            </a:lvl7pPr>
            <a:lvl8pPr marL="2047616" indent="0">
              <a:buNone/>
              <a:defRPr sz="640"/>
            </a:lvl8pPr>
            <a:lvl9pPr marL="2340132" indent="0">
              <a:buNone/>
              <a:defRPr sz="64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79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34" y="325226"/>
            <a:ext cx="2516017" cy="1138291"/>
          </a:xfrm>
        </p:spPr>
        <p:txBody>
          <a:bodyPr anchor="b"/>
          <a:lstStyle>
            <a:lvl1pPr>
              <a:defRPr sz="204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16430" y="702398"/>
            <a:ext cx="3949244" cy="3466817"/>
          </a:xfrm>
        </p:spPr>
        <p:txBody>
          <a:bodyPr anchor="t"/>
          <a:lstStyle>
            <a:lvl1pPr marL="0" indent="0">
              <a:buNone/>
              <a:defRPr sz="2047"/>
            </a:lvl1pPr>
            <a:lvl2pPr marL="292517" indent="0">
              <a:buNone/>
              <a:defRPr sz="1791"/>
            </a:lvl2pPr>
            <a:lvl3pPr marL="585033" indent="0">
              <a:buNone/>
              <a:defRPr sz="1536"/>
            </a:lvl3pPr>
            <a:lvl4pPr marL="877550" indent="0">
              <a:buNone/>
              <a:defRPr sz="1280"/>
            </a:lvl4pPr>
            <a:lvl5pPr marL="1170066" indent="0">
              <a:buNone/>
              <a:defRPr sz="1280"/>
            </a:lvl5pPr>
            <a:lvl6pPr marL="1462583" indent="0">
              <a:buNone/>
              <a:defRPr sz="1280"/>
            </a:lvl6pPr>
            <a:lvl7pPr marL="1755099" indent="0">
              <a:buNone/>
              <a:defRPr sz="1280"/>
            </a:lvl7pPr>
            <a:lvl8pPr marL="2047616" indent="0">
              <a:buNone/>
              <a:defRPr sz="1280"/>
            </a:lvl8pPr>
            <a:lvl9pPr marL="2340132" indent="0">
              <a:buNone/>
              <a:defRPr sz="128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334" y="1463516"/>
            <a:ext cx="2516017" cy="2711345"/>
          </a:xfrm>
        </p:spPr>
        <p:txBody>
          <a:bodyPr/>
          <a:lstStyle>
            <a:lvl1pPr marL="0" indent="0">
              <a:buNone/>
              <a:defRPr sz="1024"/>
            </a:lvl1pPr>
            <a:lvl2pPr marL="292517" indent="0">
              <a:buNone/>
              <a:defRPr sz="896"/>
            </a:lvl2pPr>
            <a:lvl3pPr marL="585033" indent="0">
              <a:buNone/>
              <a:defRPr sz="768"/>
            </a:lvl3pPr>
            <a:lvl4pPr marL="877550" indent="0">
              <a:buNone/>
              <a:defRPr sz="640"/>
            </a:lvl4pPr>
            <a:lvl5pPr marL="1170066" indent="0">
              <a:buNone/>
              <a:defRPr sz="640"/>
            </a:lvl5pPr>
            <a:lvl6pPr marL="1462583" indent="0">
              <a:buNone/>
              <a:defRPr sz="640"/>
            </a:lvl6pPr>
            <a:lvl7pPr marL="1755099" indent="0">
              <a:buNone/>
              <a:defRPr sz="640"/>
            </a:lvl7pPr>
            <a:lvl8pPr marL="2047616" indent="0">
              <a:buNone/>
              <a:defRPr sz="640"/>
            </a:lvl8pPr>
            <a:lvl9pPr marL="2340132" indent="0">
              <a:buNone/>
              <a:defRPr sz="64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7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317" y="259729"/>
            <a:ext cx="6728341" cy="942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317" y="1298645"/>
            <a:ext cx="6728341" cy="3095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317" y="4521543"/>
            <a:ext cx="1755219" cy="259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5399A-34C5-4259-A8BC-D215AE508AB2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073" y="4521543"/>
            <a:ext cx="2632829" cy="259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9439" y="4521543"/>
            <a:ext cx="1755219" cy="259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03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5033" rtl="0" eaLnBrk="1" latinLnBrk="0" hangingPunct="1">
        <a:lnSpc>
          <a:spcPct val="90000"/>
        </a:lnSpc>
        <a:spcBef>
          <a:spcPct val="0"/>
        </a:spcBef>
        <a:buNone/>
        <a:defRPr sz="28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258" indent="-146258" algn="l" defTabSz="585033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38775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2pPr>
      <a:lvl3pPr marL="731291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1023808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316325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608841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901358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193874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486391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1pPr>
      <a:lvl2pPr marL="292517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85033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3pPr>
      <a:lvl4pPr marL="877550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170066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462583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755099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047616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340132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seduh.df.gov.br/guia-urbanizacao/&#160;" TargetMode="Externa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8"/>
            <a:ext cx="7800975" cy="487560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934984"/>
            <a:ext cx="78009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</a:rPr>
              <a:t>3ª Reunião de 2021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3500" b="1" dirty="0">
                <a:solidFill>
                  <a:schemeClr val="bg1"/>
                </a:solidFill>
                <a:latin typeface="+mj-lt"/>
              </a:rPr>
              <a:t>Administrações Regionais e SEDUH</a:t>
            </a:r>
          </a:p>
        </p:txBody>
      </p:sp>
    </p:spTree>
    <p:extLst>
      <p:ext uri="{BB962C8B-B14F-4D97-AF65-F5344CB8AC3E}">
        <p14:creationId xmlns:p14="http://schemas.microsoft.com/office/powerpoint/2010/main" val="411117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99156" y="1008335"/>
            <a:ext cx="704694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Decreto 38.094, de 28 de março de 2017 - normas viárias e aos conceitos e parâmetros para o dimensionamento de sistema viário urbano do Distrito Federal, para o planejamento, elaboração e modificação de projetos urbanísticos.</a:t>
            </a:r>
          </a:p>
          <a:p>
            <a:pPr lvl="1" algn="just">
              <a:buSzPct val="80000"/>
            </a:pPr>
            <a:r>
              <a:rPr lang="pt-BR" sz="1400" dirty="0"/>
              <a:t>Art. 31. É de competência do órgão gestor do planejamento urbano e territorial:</a:t>
            </a:r>
          </a:p>
          <a:p>
            <a:pPr lvl="1" algn="just">
              <a:buSzPct val="80000"/>
            </a:pPr>
            <a:endParaRPr lang="pt-BR" sz="1400" dirty="0" smtClean="0"/>
          </a:p>
          <a:p>
            <a:pPr lvl="1" algn="just">
              <a:buSzPct val="80000"/>
            </a:pPr>
            <a:r>
              <a:rPr lang="pt-BR" sz="1400" dirty="0" smtClean="0"/>
              <a:t>I </a:t>
            </a:r>
            <a:r>
              <a:rPr lang="pt-BR" sz="1400" dirty="0"/>
              <a:t>- a elaboração, análise e aprovação dos projetos urbanísticos;</a:t>
            </a:r>
          </a:p>
          <a:p>
            <a:pPr lvl="1" algn="just">
              <a:buSzPct val="80000"/>
            </a:pPr>
            <a:endParaRPr lang="pt-BR" sz="1400" dirty="0" smtClean="0"/>
          </a:p>
          <a:p>
            <a:pPr lvl="1" algn="just">
              <a:buSzPct val="80000"/>
            </a:pPr>
            <a:r>
              <a:rPr lang="pt-BR" sz="1400" dirty="0" smtClean="0"/>
              <a:t>II </a:t>
            </a:r>
            <a:r>
              <a:rPr lang="pt-BR" sz="1400" dirty="0"/>
              <a:t>- a criação, ampliação e modificação do sistema viário urbano, inclusive os relativos à revitalização urbana, nas áreas consolidadas e nos novos parcelamentos do solo; e</a:t>
            </a:r>
          </a:p>
          <a:p>
            <a:pPr lvl="1" algn="just">
              <a:buSzPct val="80000"/>
            </a:pPr>
            <a:endParaRPr lang="pt-BR" sz="1400" dirty="0" smtClean="0"/>
          </a:p>
          <a:p>
            <a:pPr lvl="1" algn="just">
              <a:buSzPct val="80000"/>
            </a:pPr>
            <a:r>
              <a:rPr lang="pt-BR" sz="1400" dirty="0" smtClean="0"/>
              <a:t>III </a:t>
            </a:r>
            <a:r>
              <a:rPr lang="pt-BR" sz="1400" dirty="0"/>
              <a:t>- a elaboração, análise e aprovação dos projetos paisagísticos, nas áreas consolidadas e nos novos parcelamentos do solo.</a:t>
            </a:r>
          </a:p>
        </p:txBody>
      </p:sp>
    </p:spTree>
    <p:extLst>
      <p:ext uri="{BB962C8B-B14F-4D97-AF65-F5344CB8AC3E}">
        <p14:creationId xmlns:p14="http://schemas.microsoft.com/office/powerpoint/2010/main" val="187064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52114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99156" y="1070965"/>
            <a:ext cx="739140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Decreto 38.094, de 28 de março de 2017 </a:t>
            </a:r>
          </a:p>
          <a:p>
            <a:pPr lvl="1" algn="just">
              <a:buSzPct val="80000"/>
            </a:pPr>
            <a:r>
              <a:rPr lang="pt-BR" sz="1400" dirty="0"/>
              <a:t>§ 1º É facultada às Administrações Regionais do Distrito Federal, à Secretaria de Infraestrutura e Serviços Públicos do Distrito Federal e à Companhia Urbanizadora da Nova Capital do Brasil - NOVACAP a elaboração de </a:t>
            </a:r>
            <a:r>
              <a:rPr lang="pt-BR" sz="1400" b="1" dirty="0"/>
              <a:t>projetos de reformulação ou alteração viária</a:t>
            </a:r>
            <a:r>
              <a:rPr lang="pt-BR" sz="1400" dirty="0"/>
              <a:t>, desde que submetidos, obrigatoriamente, à análise e aprovação do órgão gestor do planejamento urbano territorial.</a:t>
            </a:r>
          </a:p>
          <a:p>
            <a:pPr lvl="1" algn="just">
              <a:buSzPct val="80000"/>
            </a:pPr>
            <a:endParaRPr lang="pt-BR" sz="1400" dirty="0"/>
          </a:p>
          <a:p>
            <a:pPr lvl="1" algn="just">
              <a:buSzPct val="80000"/>
            </a:pPr>
            <a:r>
              <a:rPr lang="pt-BR" sz="1400" dirty="0"/>
              <a:t>§ 2º </a:t>
            </a:r>
            <a:r>
              <a:rPr lang="pt-BR" sz="1400" b="1" dirty="0"/>
              <a:t>São obrigatórias consultas às concessionárias de água, esgoto e drenagem e de transporte nas ações de planejamento ou reformulação do sistema viário urbano para verificação de interferências e identificação de remanejamentos necessários</a:t>
            </a:r>
            <a:r>
              <a:rPr lang="pt-BR" sz="1400" dirty="0"/>
              <a:t>.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64252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1 Projeto de Sistema Viário</a:t>
            </a:r>
          </a:p>
          <a:p>
            <a:pPr lvl="1">
              <a:buSzPct val="80000"/>
            </a:pPr>
            <a:r>
              <a:rPr lang="pt-BR" sz="1400" b="1" dirty="0"/>
              <a:t>I - pista de rolamento;</a:t>
            </a:r>
          </a:p>
          <a:p>
            <a:pPr lvl="1">
              <a:buSzPct val="80000"/>
            </a:pPr>
            <a:r>
              <a:rPr lang="pt-BR" sz="1400" b="1" dirty="0"/>
              <a:t>II - estacionamento;</a:t>
            </a:r>
          </a:p>
          <a:p>
            <a:pPr lvl="1">
              <a:buSzPct val="80000"/>
            </a:pPr>
            <a:r>
              <a:rPr lang="pt-BR" sz="1400" b="1" dirty="0"/>
              <a:t>III - canteiro central ou divisor físico;</a:t>
            </a:r>
          </a:p>
          <a:p>
            <a:pPr lvl="1">
              <a:buSzPct val="80000"/>
            </a:pPr>
            <a:r>
              <a:rPr lang="pt-BR" sz="1400" b="1" dirty="0"/>
              <a:t>IV - espaço para circulação de ciclistas;</a:t>
            </a:r>
          </a:p>
          <a:p>
            <a:pPr lvl="1">
              <a:buSzPct val="80000"/>
            </a:pPr>
            <a:r>
              <a:rPr lang="pt-BR" sz="1400" b="1" dirty="0"/>
              <a:t>V - calçadas;</a:t>
            </a:r>
          </a:p>
          <a:p>
            <a:pPr lvl="1">
              <a:buSzPct val="80000"/>
            </a:pPr>
            <a:r>
              <a:rPr lang="pt-BR" sz="1400" b="1" dirty="0"/>
              <a:t>VI - travessias;</a:t>
            </a:r>
          </a:p>
          <a:p>
            <a:pPr lvl="1">
              <a:buSzPct val="80000"/>
            </a:pPr>
            <a:r>
              <a:rPr lang="pt-BR" sz="1400" b="1" dirty="0"/>
              <a:t>VII - vegetação;</a:t>
            </a:r>
          </a:p>
          <a:p>
            <a:pPr lvl="1">
              <a:buSzPct val="80000"/>
            </a:pPr>
            <a:r>
              <a:rPr lang="pt-BR" sz="1400" b="1" dirty="0"/>
              <a:t>VIII - mobiliário urbano;</a:t>
            </a:r>
          </a:p>
          <a:p>
            <a:pPr lvl="1">
              <a:buSzPct val="80000"/>
            </a:pPr>
            <a:r>
              <a:rPr lang="pt-BR" sz="1400" b="1" dirty="0"/>
              <a:t>IX - acostamento; e</a:t>
            </a:r>
          </a:p>
          <a:p>
            <a:pPr lvl="1">
              <a:buSzPct val="80000"/>
            </a:pPr>
            <a:r>
              <a:rPr lang="pt-BR" sz="1400" b="1" dirty="0"/>
              <a:t>X – baia</a:t>
            </a:r>
          </a:p>
          <a:p>
            <a:pPr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2 Acesso de veículos aos lotes</a:t>
            </a:r>
          </a:p>
          <a:p>
            <a:pPr marL="171450" indent="-1714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4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7741921" cy="48387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5948961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05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 descr="Carro estacionado na rua de uma cidade&#10;&#10;Descrição gerada automaticamente">
            <a:extLst>
              <a:ext uri="{FF2B5EF4-FFF2-40B4-BE49-F238E27FC236}">
                <a16:creationId xmlns:a16="http://schemas.microsoft.com/office/drawing/2014/main" id="{4F3959D0-8776-4806-BCAD-F17FC1A54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1" y="1120286"/>
            <a:ext cx="5045465" cy="33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1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207559" y="1167717"/>
            <a:ext cx="7182798" cy="3858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3 Criação de áreas de estacionamento público além das definidas nos projetos de parcelamento</a:t>
            </a:r>
          </a:p>
          <a:p>
            <a:pPr lvl="1" algn="just"/>
            <a:r>
              <a:rPr lang="pt-BR" sz="1400" b="1" dirty="0">
                <a:effectLst/>
              </a:rPr>
              <a:t>I - para atividades institucionais públicas enquadradas como Polos Geradores de Viagens que, pela sua natureza e intensidade de ocupação, possam promover grande atração de veículos; e</a:t>
            </a:r>
          </a:p>
          <a:p>
            <a:pPr lvl="1" algn="just"/>
            <a:r>
              <a:rPr lang="pt-BR" sz="1400" b="1" dirty="0">
                <a:effectLst/>
              </a:rPr>
              <a:t>II - em áreas públicas contíguas a vias urbanas.</a:t>
            </a:r>
          </a:p>
          <a:p>
            <a:pPr lvl="1" algn="just"/>
            <a:r>
              <a:rPr lang="pt-BR" sz="1400" b="1" dirty="0">
                <a:effectLst/>
              </a:rPr>
              <a:t>Parágrafo único. A criação da área de estacionamento público de que trata o caput está condicionada à anuência do órgão gestor do planejamento urbano e territorial.</a:t>
            </a:r>
          </a:p>
          <a:p>
            <a:pPr marL="0" marR="0" lvl="0" indent="0" algn="just" defTabSz="6085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Projeto de Circulação de Pedestres</a:t>
            </a:r>
          </a:p>
          <a:p>
            <a:pPr marL="171450" marR="0" lvl="0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devem priorizar a segurança, o conforto, a mobilidade e a acessibilidade dos pedestres e das pessoas com deficiência ou mobilidade reduzida.</a:t>
            </a:r>
          </a:p>
          <a:p>
            <a:pPr marL="171450" indent="-1714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05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marL="171450" indent="-1714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4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5948961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05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 descr="Rua de uma cidade&#10;&#10;Descrição gerada automaticamente">
            <a:extLst>
              <a:ext uri="{FF2B5EF4-FFF2-40B4-BE49-F238E27FC236}">
                <a16:creationId xmlns:a16="http://schemas.microsoft.com/office/drawing/2014/main" id="{33E55E4F-F71A-45DC-8236-2AADA2D54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00" y="1073658"/>
            <a:ext cx="4418158" cy="331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72454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5 Tratamento paisagístico do sistema viário e dos espaços de uso público</a:t>
            </a:r>
          </a:p>
          <a:p>
            <a:pPr marL="171450" indent="-17145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dirty="0"/>
              <a:t>deve ser feito de modo a permitir o conforto bioclimático e a organização da estrutura visual e evitar prejuízos a pisos, pavimentos e construções lindeiras.</a:t>
            </a:r>
          </a:p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6 Sistema Cicloviário</a:t>
            </a:r>
          </a:p>
          <a:p>
            <a:pPr lvl="1" algn="just"/>
            <a:r>
              <a:rPr lang="pt-B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- ciclovias;</a:t>
            </a:r>
          </a:p>
          <a:p>
            <a:pPr lvl="1" algn="just"/>
            <a:r>
              <a:rPr lang="pt-B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ciclofaixas;</a:t>
            </a:r>
          </a:p>
          <a:p>
            <a:pPr lvl="1" algn="just"/>
            <a:r>
              <a:rPr lang="pt-B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acostamento </a:t>
            </a:r>
            <a:r>
              <a:rPr lang="pt-BR" sz="1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ciclável</a:t>
            </a:r>
            <a:r>
              <a:rPr lang="pt-B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algn="just"/>
            <a:r>
              <a:rPr lang="pt-B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 - passeio compartilhado;</a:t>
            </a:r>
          </a:p>
          <a:p>
            <a:pPr lvl="1" algn="just"/>
            <a:r>
              <a:rPr lang="pt-B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- rua compartilhada;</a:t>
            </a:r>
          </a:p>
          <a:p>
            <a:pPr lvl="1" algn="just"/>
            <a:r>
              <a:rPr lang="pt-B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 - paraciclos; e</a:t>
            </a:r>
          </a:p>
          <a:p>
            <a:pPr lvl="1" algn="just"/>
            <a:r>
              <a:rPr lang="pt-BR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VII - bicicletários.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marL="171450" indent="-1714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5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5948961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 descr="Pessoas andando em calçada perto de árvores&#10;&#10;Descrição gerada automaticamente">
            <a:extLst>
              <a:ext uri="{FF2B5EF4-FFF2-40B4-BE49-F238E27FC236}">
                <a16:creationId xmlns:a16="http://schemas.microsoft.com/office/drawing/2014/main" id="{F3E9AF7E-3898-4DC5-93C7-A3B86B37B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6" y="1167717"/>
            <a:ext cx="4705350" cy="31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9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157454" y="1204125"/>
            <a:ext cx="7045012" cy="264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2000" b="1" i="1" dirty="0">
                <a:solidFill>
                  <a:srgbClr val="FF0000"/>
                </a:solidFill>
              </a:rPr>
              <a:t>ATENÇÃO</a:t>
            </a:r>
          </a:p>
          <a:p>
            <a:pPr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lvl="1" algn="just"/>
            <a:r>
              <a:rPr lang="pt-BR" sz="1400" dirty="0">
                <a:effectLst/>
              </a:rPr>
              <a:t>Art. 17. O estacionamento público em superfície, em projetos de praças públicas,</a:t>
            </a:r>
            <a:r>
              <a:rPr lang="pt-BR" sz="1400" b="1" dirty="0">
                <a:effectLst/>
              </a:rPr>
              <a:t> deve estar localizado contíguo à via mais próxima ou no perímetro da praça, sendo vedada sua localização no interior da mesma.</a:t>
            </a:r>
          </a:p>
          <a:p>
            <a:pPr lvl="1" algn="just"/>
            <a:endParaRPr lang="pt-BR" sz="1400" b="1" dirty="0">
              <a:effectLst/>
            </a:endParaRPr>
          </a:p>
          <a:p>
            <a:pPr lvl="1" algn="just"/>
            <a:r>
              <a:rPr lang="pt-BR" sz="1400" b="1" dirty="0">
                <a:effectLst/>
              </a:rPr>
              <a:t>Parágrafo único. Nas praças com previsão de lotes podem existir estacionamentos públicos, inclusive na forma de bolsões, desde que contíguos à via mais próxima do lote, sem prejuízo à acessibilidade dos pedestres.</a:t>
            </a:r>
          </a:p>
          <a:p>
            <a:pPr algn="just">
              <a:lnSpc>
                <a:spcPct val="150000"/>
              </a:lnSpc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marL="171450" indent="-1714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33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5948961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E5CF5C-E2DB-486D-B9B4-2B62E8F66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59" y="1187238"/>
            <a:ext cx="4413097" cy="29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Objetivos das reuniões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050729"/>
            <a:ext cx="75583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Atualizar as Administrações Regionais sobre os trabalhos que estão sendo realizados na SEDUH.</a:t>
            </a: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Apresentar novas Leis e Decretos.</a:t>
            </a: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Alinhar o entendimento de todas as </a:t>
            </a:r>
            <a:r>
              <a:rPr lang="pt-BR" sz="1500" dirty="0" err="1">
                <a:solidFill>
                  <a:srgbClr val="0070C0"/>
                </a:solidFill>
              </a:rPr>
              <a:t>Ras</a:t>
            </a:r>
            <a:r>
              <a:rPr lang="pt-BR" sz="1500" dirty="0">
                <a:solidFill>
                  <a:srgbClr val="0070C0"/>
                </a:solidFill>
              </a:rPr>
              <a:t>.</a:t>
            </a: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5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352929" y="1204125"/>
            <a:ext cx="7095116" cy="264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2000" b="1" i="1" dirty="0">
                <a:solidFill>
                  <a:srgbClr val="FF0000"/>
                </a:solidFill>
              </a:rPr>
              <a:t>ATENÇÃO</a:t>
            </a:r>
          </a:p>
          <a:p>
            <a:pPr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lvl="1" algn="just">
              <a:buSzPct val="80000"/>
            </a:pPr>
            <a:r>
              <a:rPr lang="pt-BR" sz="1400" b="1" dirty="0"/>
              <a:t>Art. 32. É de competência do órgão responsável pelo trânsito a elaboração, a análise, a aprovação e o monitoramento dos projetos que envolvam:</a:t>
            </a:r>
          </a:p>
          <a:p>
            <a:pPr lvl="1" algn="just">
              <a:buSzPct val="80000"/>
            </a:pPr>
            <a:r>
              <a:rPr lang="pt-BR" sz="1400" b="1" dirty="0"/>
              <a:t>I - alterações do sentido de funcionamento das vias;</a:t>
            </a:r>
          </a:p>
          <a:p>
            <a:pPr lvl="1" algn="just">
              <a:buSzPct val="80000"/>
            </a:pPr>
            <a:r>
              <a:rPr lang="pt-BR" sz="1400" b="1" dirty="0"/>
              <a:t>II - abertura de retornos e rótulas;</a:t>
            </a:r>
          </a:p>
          <a:p>
            <a:pPr lvl="1" algn="just">
              <a:buSzPct val="80000"/>
            </a:pPr>
            <a:r>
              <a:rPr lang="pt-BR" sz="1400" b="1" dirty="0"/>
              <a:t>III - inserção de semaforização;</a:t>
            </a:r>
          </a:p>
          <a:p>
            <a:pPr lvl="1" algn="just">
              <a:buSzPct val="80000"/>
            </a:pPr>
            <a:r>
              <a:rPr lang="pt-BR" sz="1400" b="1" dirty="0"/>
              <a:t>IV - solução de conexões do sistema viário urbano com rodovias; e</a:t>
            </a:r>
          </a:p>
          <a:p>
            <a:pPr lvl="1" algn="just">
              <a:buSzPct val="80000"/>
            </a:pPr>
            <a:r>
              <a:rPr lang="pt-BR" sz="1400" b="1" dirty="0"/>
              <a:t>V - projetos de sinalização viária.</a:t>
            </a:r>
          </a:p>
          <a:p>
            <a:pPr algn="just">
              <a:lnSpc>
                <a:spcPct val="150000"/>
              </a:lnSpc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marL="171450" indent="-1714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334140" y="1167717"/>
            <a:ext cx="69998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2000" b="1" i="1" dirty="0">
                <a:solidFill>
                  <a:srgbClr val="FF0000"/>
                </a:solidFill>
              </a:rPr>
              <a:t>ATENÇÃO</a:t>
            </a:r>
          </a:p>
          <a:p>
            <a:pPr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304267" marR="0" lvl="1" indent="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§ 1º É facultada às Administrações Regionais do Distrito Federal, à Secretaria de Infraestrutura e Serviços Públicos do Distrito Federal, ao órgão gestor de planejamento urbano e territorial e à NOVACAP a elaboração dos projetos previstos no caput, desde que submetidos, obrigatoriamente, à análise e aprovação do órgão responsável pelo trânsito.</a:t>
            </a:r>
          </a:p>
          <a:p>
            <a:pPr marL="304267" marR="0" lvl="1" indent="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04267" marR="0" lvl="1" indent="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§ 2º É obrigatória a consulta à autarquia responsável pelo serviço público de transporte nas ações de alterações do sentido de funcionamento das vias, para verificação de interferências e identificação de alterações operacionais necessárias.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marL="171450" indent="-1714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7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7164009" cy="2910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2000" b="1" i="1" dirty="0">
                <a:solidFill>
                  <a:srgbClr val="FF0000"/>
                </a:solidFill>
              </a:rPr>
              <a:t>ATENÇÃO</a:t>
            </a:r>
          </a:p>
          <a:p>
            <a:pPr algn="just">
              <a:buSzPct val="80000"/>
            </a:pPr>
            <a:endParaRPr lang="pt-BR" sz="1050" b="1" i="1" dirty="0">
              <a:solidFill>
                <a:srgbClr val="0070C0"/>
              </a:solidFill>
            </a:endParaRPr>
          </a:p>
          <a:p>
            <a:pPr lvl="1" algn="just">
              <a:buSzPct val="80000"/>
            </a:pPr>
            <a:r>
              <a:rPr lang="pt-BR" sz="1400" b="1" dirty="0"/>
              <a:t>Art. 34. É de competência do órgão responsável pela mobilidade o planejamento do sistema de transporte público coletivo do Distrito Federal.</a:t>
            </a:r>
          </a:p>
          <a:p>
            <a:pPr lvl="1" algn="just">
              <a:buSzPct val="80000"/>
            </a:pPr>
            <a:r>
              <a:rPr lang="pt-BR" sz="1400" b="1" dirty="0"/>
              <a:t>Parágrafo único. A localização de novas paradas de ônibus deve ser definida pelo órgão gestor do transporte.</a:t>
            </a:r>
          </a:p>
          <a:p>
            <a:pPr lvl="1" algn="just">
              <a:buSzPct val="80000"/>
            </a:pPr>
            <a:endParaRPr lang="pt-BR" sz="1400" b="1" dirty="0"/>
          </a:p>
          <a:p>
            <a:pPr lvl="1" algn="just">
              <a:buSzPct val="80000"/>
            </a:pPr>
            <a:r>
              <a:rPr lang="pt-BR" sz="1400" b="1" dirty="0"/>
              <a:t>Art. 35. É de competência do Metrô/DF o planejamento dos sistemas ferroviários do Distrito Federal.</a:t>
            </a:r>
          </a:p>
          <a:p>
            <a:pPr lvl="1" algn="just">
              <a:buSzPct val="80000"/>
            </a:pPr>
            <a:r>
              <a:rPr lang="pt-BR" sz="1400" b="1" dirty="0"/>
              <a:t>Parágrafo único. Os projetos das </a:t>
            </a:r>
            <a:r>
              <a:rPr lang="pt-BR" sz="1400" b="1" dirty="0" err="1"/>
              <a:t>metrovias</a:t>
            </a:r>
            <a:r>
              <a:rPr lang="pt-BR" sz="1400" b="1" dirty="0"/>
              <a:t> devem receber anuência do órgão de planejamento urbano e gestão do território.</a:t>
            </a:r>
          </a:p>
          <a:p>
            <a:pPr lvl="1" algn="just">
              <a:buSzPct val="80000"/>
            </a:pPr>
            <a:endParaRPr lang="pt-BR" sz="1050" b="1" dirty="0"/>
          </a:p>
          <a:p>
            <a:pPr marL="171450" indent="-1714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3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7308058" cy="301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2000" b="1" i="1" dirty="0">
                <a:solidFill>
                  <a:srgbClr val="FF0000"/>
                </a:solidFill>
              </a:rPr>
              <a:t>ATENÇÃO</a:t>
            </a:r>
          </a:p>
          <a:p>
            <a:pPr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lvl="1" algn="just">
              <a:buSzPct val="80000"/>
            </a:pPr>
            <a:r>
              <a:rPr lang="pt-BR" sz="1400" b="1" dirty="0"/>
              <a:t>Art. 36. É de competência da entidade rodoviária o planejamento do sistema rodoviário do Distrito Federal - SRDF, incluindo-se o sistema cicloviário em rodovias.</a:t>
            </a:r>
          </a:p>
          <a:p>
            <a:pPr lvl="1" algn="just">
              <a:buSzPct val="80000"/>
            </a:pPr>
            <a:endParaRPr lang="pt-BR" sz="1400" b="1" dirty="0"/>
          </a:p>
          <a:p>
            <a:pPr lvl="1" algn="just">
              <a:buSzPct val="80000"/>
            </a:pPr>
            <a:r>
              <a:rPr lang="pt-BR" sz="1400" b="1" dirty="0"/>
              <a:t>§ 1º O órgão gestor de planejamento urbano e territorial e o órgão responsável pelo trânsito devem ser ouvidos sobre projetos de obras de arte especial e ampliação viária nas rodovias inseridas na poligonal da zona urbana definida pelo Plano Diretor de Ordenamento Territorial.</a:t>
            </a:r>
          </a:p>
          <a:p>
            <a:pPr lvl="1" algn="just">
              <a:buSzPct val="80000"/>
            </a:pPr>
            <a:endParaRPr lang="pt-BR" sz="1400" b="1" dirty="0"/>
          </a:p>
          <a:p>
            <a:pPr lvl="1" algn="just">
              <a:buSzPct val="80000"/>
            </a:pPr>
            <a:r>
              <a:rPr lang="pt-BR" sz="1400" b="1" dirty="0"/>
              <a:t>§ 2º O órgão responsável pelo trânsito deve ser ouvido quando os projetos a que se referem o §1º apresentarem interferência no sistema viário local.</a:t>
            </a:r>
          </a:p>
          <a:p>
            <a:pPr marL="171450" indent="-1714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0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2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7364425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2000" b="1" i="1" dirty="0">
                <a:solidFill>
                  <a:srgbClr val="FF0000"/>
                </a:solidFill>
              </a:rPr>
              <a:t>ATENÇÃO</a:t>
            </a:r>
          </a:p>
          <a:p>
            <a:pPr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lvl="1" algn="just">
              <a:buSzPct val="80000"/>
            </a:pPr>
            <a:r>
              <a:rPr lang="pt-BR" sz="1400" b="1" dirty="0"/>
              <a:t>Art. 37. A localização de terminais de passageiros, terminais rodoviários de integração intermodais urbanos devem ter anuência do órgão responsável pela mobilidade, do órgão gestor de planejamento urbano e territorial e do órgão com circunscrição da via.</a:t>
            </a:r>
          </a:p>
          <a:p>
            <a:pPr lvl="1" algn="just">
              <a:buSzPct val="80000"/>
            </a:pPr>
            <a:endParaRPr lang="pt-BR" sz="1400" b="1" dirty="0"/>
          </a:p>
          <a:p>
            <a:pPr lvl="1" algn="just">
              <a:buSzPct val="80000"/>
            </a:pPr>
            <a:r>
              <a:rPr lang="pt-BR" sz="1400" b="1" dirty="0"/>
              <a:t>Art. 38. É de competência do órgão gestor do planeamento urbano territorial e do órgão responsável pela mobilidade o planejamento do sistema de circulação de pedestre e, no limite de suas competências, das Administrações Regionais.</a:t>
            </a:r>
          </a:p>
          <a:p>
            <a:pPr lvl="1" algn="just">
              <a:buSzPct val="80000"/>
            </a:pPr>
            <a:endParaRPr lang="pt-BR" sz="1200" dirty="0">
              <a:solidFill>
                <a:srgbClr val="0070C0"/>
              </a:solidFill>
            </a:endParaRPr>
          </a:p>
          <a:p>
            <a:pPr lvl="1" indent="-171450" algn="just">
              <a:buSzPct val="80000"/>
            </a:pPr>
            <a:r>
              <a:rPr lang="pt-BR" sz="105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91215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725795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2000" b="1" i="1" dirty="0" smtClean="0">
                <a:solidFill>
                  <a:srgbClr val="FF0000"/>
                </a:solidFill>
              </a:rPr>
              <a:t>ATENÇÃO</a:t>
            </a:r>
            <a:endParaRPr lang="pt-BR" sz="2000" b="1" i="1" dirty="0">
              <a:solidFill>
                <a:srgbClr val="FF0000"/>
              </a:solidFill>
            </a:endParaRPr>
          </a:p>
          <a:p>
            <a:pPr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lvl="1" indent="-171450" algn="just">
              <a:buSzPct val="80000"/>
            </a:pPr>
            <a:r>
              <a:rPr lang="pt-BR" sz="1050" b="1" dirty="0"/>
              <a:t>	</a:t>
            </a:r>
            <a:r>
              <a:rPr lang="pt-BR" sz="1400" b="1" dirty="0"/>
              <a:t>Art. 39. É de competência do órgão responsável pela fiscalização de atividades urbanas a realização de vistoria para emissão de certificado de conclusão da implantação de projetos urbanísticos, conforme o disposto no art. 4º, inciso VIII, da Lei nº 2.706, de 27 de abril de 2001.</a:t>
            </a:r>
          </a:p>
          <a:p>
            <a:pPr lvl="1" indent="-171450" algn="just">
              <a:buSzPct val="80000"/>
            </a:pPr>
            <a:endParaRPr lang="pt-BR" sz="1400" b="1" dirty="0"/>
          </a:p>
          <a:p>
            <a:pPr lvl="1" indent="-171450" algn="just">
              <a:buSzPct val="80000"/>
            </a:pPr>
            <a:r>
              <a:rPr lang="pt-BR" sz="1400" b="1" dirty="0"/>
              <a:t>	Parágrafo único. O descumprimento dos parâmetros e demais condições mínimas para o sistema de circulação de pedestres será fiscalizado e autuado pelo órgão responsável pela fiscalização de atividades urbanas.</a:t>
            </a:r>
          </a:p>
          <a:p>
            <a:pPr lvl="1" indent="-171450" algn="just">
              <a:buSzPct val="80000"/>
            </a:pPr>
            <a:endParaRPr lang="pt-BR" sz="1400" b="1" dirty="0"/>
          </a:p>
          <a:p>
            <a:pPr lvl="1" indent="-171450" algn="just">
              <a:buSzPct val="80000"/>
            </a:pPr>
            <a:r>
              <a:rPr lang="pt-BR" sz="1400" b="1" dirty="0"/>
              <a:t>	Art. 40. É de competência da NOVACAP a manutenção da arborização e ajardinamento dos logradouros públicos do Distrito Federal.</a:t>
            </a:r>
          </a:p>
        </p:txBody>
      </p:sp>
    </p:spTree>
    <p:extLst>
      <p:ext uri="{BB962C8B-B14F-4D97-AF65-F5344CB8AC3E}">
        <p14:creationId xmlns:p14="http://schemas.microsoft.com/office/powerpoint/2010/main" val="939957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171931" y="1244984"/>
            <a:ext cx="3673559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pt-BR" sz="1400" b="1" i="1" dirty="0">
                <a:solidFill>
                  <a:srgbClr val="FF0000"/>
                </a:solidFill>
              </a:rPr>
              <a:t>Elaboração dos Projetos</a:t>
            </a:r>
          </a:p>
          <a:p>
            <a:pPr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Guia de Urbanização da SEDUH: </a:t>
            </a:r>
            <a:endParaRPr lang="pt-BR" sz="1400" b="1" i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SzPct val="80000"/>
            </a:pPr>
            <a:r>
              <a:rPr lang="pt-BR" sz="1400" b="1" i="1" dirty="0" smtClean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pt-BR" sz="1400" b="1" i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://www.seduh.df.gov.br/guia-urbanizacao/ </a:t>
            </a:r>
            <a:endParaRPr lang="pt-BR" sz="1400" b="1" i="1" dirty="0">
              <a:solidFill>
                <a:srgbClr val="0070C0"/>
              </a:solidFill>
            </a:endParaRPr>
          </a:p>
          <a:p>
            <a:pPr marL="532867" lvl="1" indent="-228600">
              <a:buSzPct val="80000"/>
              <a:buFont typeface="+mj-lt"/>
              <a:buAutoNum type="arabicPeriod"/>
            </a:pPr>
            <a:endParaRPr lang="pt-BR" sz="1050" b="1" i="1" dirty="0">
              <a:solidFill>
                <a:srgbClr val="0070C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964" y="1244984"/>
            <a:ext cx="3797080" cy="27632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11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72329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1400" b="1" i="1" dirty="0">
                <a:solidFill>
                  <a:srgbClr val="FF0000"/>
                </a:solidFill>
              </a:rPr>
              <a:t>Elaboração dos Projetos</a:t>
            </a:r>
          </a:p>
          <a:p>
            <a:pPr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590017" lvl="1" indent="-28575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i="1" dirty="0">
                <a:solidFill>
                  <a:srgbClr val="0070C0"/>
                </a:solidFill>
              </a:rPr>
              <a:t>Decreto nº 38.247, de 1º de junho de 2017 que dispõe sobre os procedimentos para a apresentação de Projetos de Urbanismo e dá outras providências.</a:t>
            </a:r>
          </a:p>
          <a:p>
            <a:pPr lvl="1"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779983" lvl="2" indent="-17145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dirty="0"/>
              <a:t>Sistema Viário - SIV, que compreende projetos viários, </a:t>
            </a:r>
            <a:r>
              <a:rPr lang="pt-BR" sz="1400" b="1" dirty="0" err="1"/>
              <a:t>cicloviários</a:t>
            </a:r>
            <a:r>
              <a:rPr lang="pt-BR" sz="1400" b="1" dirty="0"/>
              <a:t>, estacionamentos, calçadas, acessibilidade e paisagismo, quando couber, sem criação de unidades imobiliárias;</a:t>
            </a:r>
          </a:p>
          <a:p>
            <a:pPr marL="779983" lvl="2" indent="-17145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dirty="0"/>
              <a:t>Paisagismo - PSG, relativo a projeto de vegetação, equipamentos de lazer e iluminação pública, sem criação de unidades imobiliárias ou em complementação a Projetos de Parcelamento do Solo;</a:t>
            </a:r>
          </a:p>
          <a:p>
            <a:pPr marL="779983" lvl="2" indent="-17145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dirty="0"/>
              <a:t>Locação de Mobiliário Urbano - MOB, relacionado a elementos que não configurem unidades imobiliárias;</a:t>
            </a:r>
          </a:p>
        </p:txBody>
      </p:sp>
    </p:spTree>
    <p:extLst>
      <p:ext uri="{BB962C8B-B14F-4D97-AF65-F5344CB8AC3E}">
        <p14:creationId xmlns:p14="http://schemas.microsoft.com/office/powerpoint/2010/main" val="3676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7333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1400" b="1" i="1" dirty="0">
                <a:solidFill>
                  <a:srgbClr val="FF0000"/>
                </a:solidFill>
              </a:rPr>
              <a:t>Elaboração dos Projetos</a:t>
            </a:r>
          </a:p>
          <a:p>
            <a:pPr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837133" lvl="2" indent="-22860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i="1" dirty="0"/>
              <a:t>os projetos serão apresentados em conformidade com o Sistema Cartográfico do Distrito Federal, referenciado ao Sistema Geodésico Brasileiro, atual SIRGAS-2000,4, denominado como SICAD e articulados em conformidade com o disposto </a:t>
            </a:r>
            <a:r>
              <a:rPr lang="pt-BR" sz="1400" b="1" i="1" u="none" strike="noStrike" baseline="0" dirty="0">
                <a:latin typeface="Calibri" panose="020F0502020204030204" pitchFamily="34" charset="0"/>
              </a:rPr>
              <a:t>Decreto nº 32.575 de 10/12/2010.</a:t>
            </a:r>
          </a:p>
          <a:p>
            <a:pPr lvl="2" algn="just">
              <a:buSzPct val="80000"/>
            </a:pPr>
            <a:endParaRPr lang="pt-BR" sz="1400" b="1" i="1" dirty="0"/>
          </a:p>
          <a:p>
            <a:pPr marL="837133" lvl="2" indent="-22860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i="1" dirty="0"/>
              <a:t>devem possuir numeração fornecida pelo órgão gestor de planejamento urbano e territorial do Distrito Federal que deve constar em todos os documentos integrantes do Projeto a ser apresentado. </a:t>
            </a:r>
          </a:p>
        </p:txBody>
      </p:sp>
    </p:spTree>
    <p:extLst>
      <p:ext uri="{BB962C8B-B14F-4D97-AF65-F5344CB8AC3E}">
        <p14:creationId xmlns:p14="http://schemas.microsoft.com/office/powerpoint/2010/main" val="34739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82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69772" y="1167717"/>
            <a:ext cx="72767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1400" b="1" i="1" dirty="0">
                <a:solidFill>
                  <a:srgbClr val="FF0000"/>
                </a:solidFill>
              </a:rPr>
              <a:t>Elaboração dos Projetos</a:t>
            </a:r>
          </a:p>
          <a:p>
            <a:pPr algn="just"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837133" lvl="2" indent="-22860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i="1" dirty="0"/>
              <a:t>devem ser apresentados ao órgão gestor de planejamento urbano e territorial do Distrito Federal, acompanhados do registro de responsabilidade técnica.</a:t>
            </a:r>
          </a:p>
          <a:p>
            <a:pPr lvl="2" algn="just">
              <a:buSzPct val="80000"/>
            </a:pPr>
            <a:endParaRPr lang="pt-BR" sz="1400" b="1" i="1" dirty="0"/>
          </a:p>
          <a:p>
            <a:pPr marL="837133" lvl="2" indent="-22860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i="1" dirty="0"/>
              <a:t>o Levantamento Topográfico deve, obrigatoriamente, vir acompanhado do respectivo registro de responsabilidade técnica.</a:t>
            </a:r>
          </a:p>
          <a:p>
            <a:pPr lvl="2" algn="just">
              <a:buSzPct val="80000"/>
            </a:pPr>
            <a:endParaRPr lang="pt-BR" sz="1400" b="1" i="1" dirty="0"/>
          </a:p>
          <a:p>
            <a:pPr marL="837133" lvl="2" indent="-228600" algn="just">
              <a:buSzPct val="80000"/>
              <a:buFont typeface="Wingdings" panose="05000000000000000000" pitchFamily="2" charset="2"/>
              <a:buChar char="Ø"/>
            </a:pPr>
            <a:r>
              <a:rPr lang="pt-BR" sz="1400" b="1" i="1" dirty="0"/>
              <a:t>os Projetos de Sistema Viário, de Paisagismo e de Locação de Mobiliário Urbano são aprovados por portaria do órgão gestor de planejamento urbano e territorial do Distrito Federal.</a:t>
            </a:r>
          </a:p>
        </p:txBody>
      </p:sp>
    </p:spTree>
    <p:extLst>
      <p:ext uri="{BB962C8B-B14F-4D97-AF65-F5344CB8AC3E}">
        <p14:creationId xmlns:p14="http://schemas.microsoft.com/office/powerpoint/2010/main" val="3540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Cronograma das reuniões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33009"/>
              </p:ext>
            </p:extLst>
          </p:nvPr>
        </p:nvGraphicFramePr>
        <p:xfrm>
          <a:off x="332546" y="1415257"/>
          <a:ext cx="7135882" cy="248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lanilha" r:id="rId6" imgW="4427397" imgH="1539444" progId="Excel.Sheet.12">
                  <p:embed/>
                </p:oleObj>
              </mc:Choice>
              <mc:Fallback>
                <p:oleObj name="Planilha" r:id="rId6" imgW="4427397" imgH="15394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2546" y="1415257"/>
                        <a:ext cx="7135882" cy="248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2684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CB25D57-989E-49C8-825E-DD8161E7B358}"/>
              </a:ext>
            </a:extLst>
          </p:cNvPr>
          <p:cNvSpPr/>
          <p:nvPr/>
        </p:nvSpPr>
        <p:spPr>
          <a:xfrm>
            <a:off x="4169430" y="1268302"/>
            <a:ext cx="3399662" cy="3527598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Decreto 38047/2017</a:t>
            </a:r>
          </a:p>
          <a:p>
            <a:endParaRPr lang="pt-BR" dirty="0"/>
          </a:p>
        </p:txBody>
      </p:sp>
      <p:sp>
        <p:nvSpPr>
          <p:cNvPr id="78" name="Retângulo 1">
            <a:extLst>
              <a:ext uri="{FF2B5EF4-FFF2-40B4-BE49-F238E27FC236}">
                <a16:creationId xmlns:a16="http://schemas.microsoft.com/office/drawing/2014/main" id="{F757B387-0816-48E2-A045-B5B87CAE5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40" y="972332"/>
            <a:ext cx="887887" cy="359084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Interessado</a:t>
            </a: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tângulo 2">
            <a:extLst>
              <a:ext uri="{FF2B5EF4-FFF2-40B4-BE49-F238E27FC236}">
                <a16:creationId xmlns:a16="http://schemas.microsoft.com/office/drawing/2014/main" id="{34872FD3-0E4E-4814-8C1F-C2FF7AE3E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14" y="2681472"/>
            <a:ext cx="1243162" cy="593828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Adm.</a:t>
            </a:r>
            <a:endParaRPr kumimoji="0" lang="pt-BR" altLang="pt-B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tângulo: Cantos Arredondados 32">
            <a:extLst>
              <a:ext uri="{FF2B5EF4-FFF2-40B4-BE49-F238E27FC236}">
                <a16:creationId xmlns:a16="http://schemas.microsoft.com/office/drawing/2014/main" id="{ED1EA276-D4BD-40DF-9C92-7781FAD5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604" y="2650216"/>
            <a:ext cx="1255190" cy="661914"/>
          </a:xfrm>
          <a:prstGeom prst="roundRect">
            <a:avLst>
              <a:gd name="adj" fmla="val 16667"/>
            </a:avLst>
          </a:prstGeom>
          <a:solidFill>
            <a:srgbClr val="B4C6E7"/>
          </a:solidFill>
          <a:ln w="12700">
            <a:solidFill>
              <a:srgbClr val="B4C6E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</a:t>
            </a:r>
            <a:r>
              <a:rPr lang="pt-BR" altLang="pt-BR" sz="1100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Sistema Viário – SIV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Retângulo: Cantos Arredondados 58">
            <a:extLst>
              <a:ext uri="{FF2B5EF4-FFF2-40B4-BE49-F238E27FC236}">
                <a16:creationId xmlns:a16="http://schemas.microsoft.com/office/drawing/2014/main" id="{A58C4702-1627-4B52-A235-55AF831B9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84" y="1650345"/>
            <a:ext cx="1219200" cy="492172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8EAAD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Requerimento</a:t>
            </a: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" name="Rectangle 129">
            <a:extLst>
              <a:ext uri="{FF2B5EF4-FFF2-40B4-BE49-F238E27FC236}">
                <a16:creationId xmlns:a16="http://schemas.microsoft.com/office/drawing/2014/main" id="{0DA3D95E-D23F-4F25-ABE6-E18AB2E5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7" y="20064"/>
            <a:ext cx="780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32">
            <a:extLst>
              <a:ext uri="{FF2B5EF4-FFF2-40B4-BE49-F238E27FC236}">
                <a16:creationId xmlns:a16="http://schemas.microsoft.com/office/drawing/2014/main" id="{CF91920A-BC71-43E4-A925-C328C8B6E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7800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35" name="Conector de Seta Reta 134">
            <a:extLst>
              <a:ext uri="{FF2B5EF4-FFF2-40B4-BE49-F238E27FC236}">
                <a16:creationId xmlns:a16="http://schemas.microsoft.com/office/drawing/2014/main" id="{461D6BF9-A5B7-4DF4-875A-220CC9BAC243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644288" y="2446147"/>
            <a:ext cx="570571" cy="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de Seta Reta 190">
            <a:extLst>
              <a:ext uri="{FF2B5EF4-FFF2-40B4-BE49-F238E27FC236}">
                <a16:creationId xmlns:a16="http://schemas.microsoft.com/office/drawing/2014/main" id="{A20AF2E4-6E03-4709-A85B-F1E92F09431D}"/>
              </a:ext>
            </a:extLst>
          </p:cNvPr>
          <p:cNvCxnSpPr>
            <a:cxnSpLocks/>
            <a:stCxn id="104" idx="2"/>
            <a:endCxn id="79" idx="0"/>
          </p:cNvCxnSpPr>
          <p:nvPr/>
        </p:nvCxnSpPr>
        <p:spPr>
          <a:xfrm>
            <a:off x="986684" y="2142517"/>
            <a:ext cx="8211" cy="53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8ED1F93-72C0-4207-AB8D-D32B9DD8BC5A}"/>
              </a:ext>
            </a:extLst>
          </p:cNvPr>
          <p:cNvSpPr/>
          <p:nvPr/>
        </p:nvSpPr>
        <p:spPr>
          <a:xfrm>
            <a:off x="4425091" y="1856314"/>
            <a:ext cx="1219197" cy="1179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Retorno, rótula, semáforo, conexão viária e sinalização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AD7BD0A-A99A-4D4A-824E-41CEBA50FE71}"/>
              </a:ext>
            </a:extLst>
          </p:cNvPr>
          <p:cNvSpPr/>
          <p:nvPr/>
        </p:nvSpPr>
        <p:spPr>
          <a:xfrm>
            <a:off x="6214859" y="2244141"/>
            <a:ext cx="1055022" cy="383272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DETRAN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6E21DB6-54F3-43DE-A0AA-93869D46CE8C}"/>
              </a:ext>
            </a:extLst>
          </p:cNvPr>
          <p:cNvSpPr/>
          <p:nvPr/>
        </p:nvSpPr>
        <p:spPr>
          <a:xfrm>
            <a:off x="4472681" y="1394137"/>
            <a:ext cx="1116013" cy="39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Alteração sentido via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ED5AD39D-517B-4201-A0C0-6F721A7181F8}"/>
              </a:ext>
            </a:extLst>
          </p:cNvPr>
          <p:cNvSpPr/>
          <p:nvPr/>
        </p:nvSpPr>
        <p:spPr>
          <a:xfrm>
            <a:off x="4489886" y="3691717"/>
            <a:ext cx="1066737" cy="495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 Cicloviário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421F3971-EC5A-43B5-B886-C9FCCC72FCCF}"/>
              </a:ext>
            </a:extLst>
          </p:cNvPr>
          <p:cNvSpPr/>
          <p:nvPr/>
        </p:nvSpPr>
        <p:spPr>
          <a:xfrm>
            <a:off x="4509508" y="3087563"/>
            <a:ext cx="1012101" cy="511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Sinalização ciclovias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E90771DE-851C-4E06-9C88-0424D650B8A7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588694" y="1593178"/>
            <a:ext cx="658236" cy="842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FA7BD564-F795-47ED-8F6D-C43B8B762E49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5521609" y="2449814"/>
            <a:ext cx="693250" cy="893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89">
            <a:extLst>
              <a:ext uri="{FF2B5EF4-FFF2-40B4-BE49-F238E27FC236}">
                <a16:creationId xmlns:a16="http://schemas.microsoft.com/office/drawing/2014/main" id="{8FBFCED8-8E05-446D-BEEF-2505201BEAAD}"/>
              </a:ext>
            </a:extLst>
          </p:cNvPr>
          <p:cNvCxnSpPr>
            <a:cxnSpLocks/>
            <a:stCxn id="79" idx="3"/>
            <a:endCxn id="87" idx="1"/>
          </p:cNvCxnSpPr>
          <p:nvPr/>
        </p:nvCxnSpPr>
        <p:spPr>
          <a:xfrm>
            <a:off x="1616476" y="2978386"/>
            <a:ext cx="695128" cy="2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B7C7C8C1-7769-4CF2-BF3F-6BF9C7494DDB}"/>
              </a:ext>
            </a:extLst>
          </p:cNvPr>
          <p:cNvCxnSpPr>
            <a:cxnSpLocks/>
            <a:stCxn id="87" idx="3"/>
            <a:endCxn id="2" idx="1"/>
          </p:cNvCxnSpPr>
          <p:nvPr/>
        </p:nvCxnSpPr>
        <p:spPr>
          <a:xfrm>
            <a:off x="3566794" y="2981173"/>
            <a:ext cx="602636" cy="50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e Seta Reta 133">
            <a:extLst>
              <a:ext uri="{FF2B5EF4-FFF2-40B4-BE49-F238E27FC236}">
                <a16:creationId xmlns:a16="http://schemas.microsoft.com/office/drawing/2014/main" id="{D596C35C-E5E1-4CCD-9138-F0E8A26BE1CA}"/>
              </a:ext>
            </a:extLst>
          </p:cNvPr>
          <p:cNvCxnSpPr>
            <a:cxnSpLocks/>
            <a:stCxn id="25" idx="3"/>
            <a:endCxn id="60" idx="1"/>
          </p:cNvCxnSpPr>
          <p:nvPr/>
        </p:nvCxnSpPr>
        <p:spPr>
          <a:xfrm flipV="1">
            <a:off x="5556623" y="3933493"/>
            <a:ext cx="658236" cy="5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ângulo 148">
            <a:extLst>
              <a:ext uri="{FF2B5EF4-FFF2-40B4-BE49-F238E27FC236}">
                <a16:creationId xmlns:a16="http://schemas.microsoft.com/office/drawing/2014/main" id="{DCC10B0E-F80B-426B-9B48-94CFF043F76D}"/>
              </a:ext>
            </a:extLst>
          </p:cNvPr>
          <p:cNvSpPr/>
          <p:nvPr/>
        </p:nvSpPr>
        <p:spPr>
          <a:xfrm>
            <a:off x="6173014" y="1399320"/>
            <a:ext cx="1114425" cy="391808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DF Trans</a:t>
            </a:r>
          </a:p>
        </p:txBody>
      </p:sp>
      <p:cxnSp>
        <p:nvCxnSpPr>
          <p:cNvPr id="153" name="Conector de Seta Reta 152">
            <a:extLst>
              <a:ext uri="{FF2B5EF4-FFF2-40B4-BE49-F238E27FC236}">
                <a16:creationId xmlns:a16="http://schemas.microsoft.com/office/drawing/2014/main" id="{5FECFCED-FE6D-47AF-8B6F-7DFC5ED061A8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588694" y="1593178"/>
            <a:ext cx="616391" cy="2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4">
            <a:extLst>
              <a:ext uri="{FF2B5EF4-FFF2-40B4-BE49-F238E27FC236}">
                <a16:creationId xmlns:a16="http://schemas.microsoft.com/office/drawing/2014/main" id="{4C8AF2AD-6864-3E46-82B3-D5CC08533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859" y="3766740"/>
            <a:ext cx="1114425" cy="333506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SEMOB</a:t>
            </a:r>
          </a:p>
        </p:txBody>
      </p:sp>
      <p:cxnSp>
        <p:nvCxnSpPr>
          <p:cNvPr id="225" name="Conector de Seta Reta 224">
            <a:extLst>
              <a:ext uri="{FF2B5EF4-FFF2-40B4-BE49-F238E27FC236}">
                <a16:creationId xmlns:a16="http://schemas.microsoft.com/office/drawing/2014/main" id="{DB995F49-F3D9-4318-B04E-F7AD80279416}"/>
              </a:ext>
            </a:extLst>
          </p:cNvPr>
          <p:cNvCxnSpPr>
            <a:stCxn id="78" idx="2"/>
            <a:endCxn id="104" idx="0"/>
          </p:cNvCxnSpPr>
          <p:nvPr/>
        </p:nvCxnSpPr>
        <p:spPr>
          <a:xfrm>
            <a:off x="986684" y="1331416"/>
            <a:ext cx="0" cy="3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9C30CF61-EAE3-4954-BD7E-FCE55B89D450}"/>
              </a:ext>
            </a:extLst>
          </p:cNvPr>
          <p:cNvSpPr/>
          <p:nvPr/>
        </p:nvSpPr>
        <p:spPr>
          <a:xfrm>
            <a:off x="6214859" y="4266981"/>
            <a:ext cx="1096904" cy="333506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SEDUH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A4CAB40-76C0-4DBE-BC7B-A6C112CC8602}"/>
              </a:ext>
            </a:extLst>
          </p:cNvPr>
          <p:cNvCxnSpPr>
            <a:cxnSpLocks/>
            <a:stCxn id="25" idx="3"/>
            <a:endCxn id="5" idx="1"/>
          </p:cNvCxnSpPr>
          <p:nvPr/>
        </p:nvCxnSpPr>
        <p:spPr>
          <a:xfrm>
            <a:off x="5556623" y="3939364"/>
            <a:ext cx="658236" cy="49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B7319F7-C5FF-49D0-A704-D4B6B8FD0DF0}"/>
              </a:ext>
            </a:extLst>
          </p:cNvPr>
          <p:cNvSpPr/>
          <p:nvPr/>
        </p:nvSpPr>
        <p:spPr>
          <a:xfrm>
            <a:off x="2450781" y="592745"/>
            <a:ext cx="1116013" cy="800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Acesso a lotes</a:t>
            </a:r>
          </a:p>
          <a:p>
            <a:pPr algn="ctr"/>
            <a:r>
              <a:rPr lang="pt-BR" dirty="0"/>
              <a:t>Exceto PG e PAC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27E4B5C-A411-4EA0-9D78-0C2A2C105AA9}"/>
              </a:ext>
            </a:extLst>
          </p:cNvPr>
          <p:cNvSpPr/>
          <p:nvPr/>
        </p:nvSpPr>
        <p:spPr>
          <a:xfrm>
            <a:off x="2484694" y="1516663"/>
            <a:ext cx="1137446" cy="436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Paisagismo ELUP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32EDABF-7075-4242-8737-1E09E6D459A4}"/>
              </a:ext>
            </a:extLst>
          </p:cNvPr>
          <p:cNvSpPr/>
          <p:nvPr/>
        </p:nvSpPr>
        <p:spPr>
          <a:xfrm>
            <a:off x="2096367" y="438496"/>
            <a:ext cx="1791410" cy="1971314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Decreto 22939/2002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4CDA0FE-3A87-4C72-A73A-65F0FBE99E8A}"/>
              </a:ext>
            </a:extLst>
          </p:cNvPr>
          <p:cNvCxnSpPr>
            <a:cxnSpLocks/>
            <a:stCxn id="79" idx="3"/>
            <a:endCxn id="14" idx="1"/>
          </p:cNvCxnSpPr>
          <p:nvPr/>
        </p:nvCxnSpPr>
        <p:spPr>
          <a:xfrm flipV="1">
            <a:off x="1616476" y="1424153"/>
            <a:ext cx="479891" cy="155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92B6452E-4CC4-4FA4-BAE8-F9693A3AE70D}"/>
              </a:ext>
            </a:extLst>
          </p:cNvPr>
          <p:cNvSpPr/>
          <p:nvPr/>
        </p:nvSpPr>
        <p:spPr>
          <a:xfrm>
            <a:off x="4534560" y="415492"/>
            <a:ext cx="1134780" cy="349573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SEDUH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00B9C25-0C89-44EC-A4D6-A52E1F36AD4C}"/>
              </a:ext>
            </a:extLst>
          </p:cNvPr>
          <p:cNvSpPr/>
          <p:nvPr/>
        </p:nvSpPr>
        <p:spPr>
          <a:xfrm>
            <a:off x="6271982" y="415490"/>
            <a:ext cx="1011305" cy="349573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SUPAR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883FD95-44A1-4720-A02D-4E7AACBDEC93}"/>
              </a:ext>
            </a:extLst>
          </p:cNvPr>
          <p:cNvCxnSpPr>
            <a:stCxn id="14" idx="3"/>
            <a:endCxn id="21" idx="1"/>
          </p:cNvCxnSpPr>
          <p:nvPr/>
        </p:nvCxnSpPr>
        <p:spPr>
          <a:xfrm flipV="1">
            <a:off x="3887777" y="590279"/>
            <a:ext cx="646783" cy="833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ector de Seta Reta 225">
            <a:extLst>
              <a:ext uri="{FF2B5EF4-FFF2-40B4-BE49-F238E27FC236}">
                <a16:creationId xmlns:a16="http://schemas.microsoft.com/office/drawing/2014/main" id="{54A7D2D5-3899-403C-889F-8999589E01D7}"/>
              </a:ext>
            </a:extLst>
          </p:cNvPr>
          <p:cNvCxnSpPr>
            <a:cxnSpLocks/>
            <a:stCxn id="21" idx="3"/>
            <a:endCxn id="26" idx="1"/>
          </p:cNvCxnSpPr>
          <p:nvPr/>
        </p:nvCxnSpPr>
        <p:spPr>
          <a:xfrm flipV="1">
            <a:off x="5669340" y="590277"/>
            <a:ext cx="60264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tângulo: Cantos Arredondados 285">
            <a:extLst>
              <a:ext uri="{FF2B5EF4-FFF2-40B4-BE49-F238E27FC236}">
                <a16:creationId xmlns:a16="http://schemas.microsoft.com/office/drawing/2014/main" id="{545FBE2D-180A-4C94-87D8-D72C61DAA27C}"/>
              </a:ext>
            </a:extLst>
          </p:cNvPr>
          <p:cNvSpPr/>
          <p:nvPr/>
        </p:nvSpPr>
        <p:spPr>
          <a:xfrm>
            <a:off x="4441198" y="209455"/>
            <a:ext cx="3237347" cy="3032922"/>
          </a:xfrm>
          <a:prstGeom prst="round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1ª Fase – Decreto 38047/2017</a:t>
            </a:r>
          </a:p>
        </p:txBody>
      </p:sp>
      <p:sp>
        <p:nvSpPr>
          <p:cNvPr id="78" name="Retângulo 1">
            <a:extLst>
              <a:ext uri="{FF2B5EF4-FFF2-40B4-BE49-F238E27FC236}">
                <a16:creationId xmlns:a16="http://schemas.microsoft.com/office/drawing/2014/main" id="{F757B387-0816-48E2-A045-B5B87CAE5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37" y="378382"/>
            <a:ext cx="887887" cy="317933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Interessado</a:t>
            </a: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tângulo 2">
            <a:extLst>
              <a:ext uri="{FF2B5EF4-FFF2-40B4-BE49-F238E27FC236}">
                <a16:creationId xmlns:a16="http://schemas.microsoft.com/office/drawing/2014/main" id="{34872FD3-0E4E-4814-8C1F-C2FF7AE3E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18" y="1689990"/>
            <a:ext cx="1243162" cy="556961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Adm.</a:t>
            </a:r>
            <a:endParaRPr kumimoji="0" lang="pt-BR" altLang="pt-B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tângulo 4">
            <a:extLst>
              <a:ext uri="{FF2B5EF4-FFF2-40B4-BE49-F238E27FC236}">
                <a16:creationId xmlns:a16="http://schemas.microsoft.com/office/drawing/2014/main" id="{A3CAAC11-4E34-4F54-A1E1-7B81CF8F8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130" y="959713"/>
            <a:ext cx="1114425" cy="29527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SEDUH</a:t>
            </a:r>
          </a:p>
        </p:txBody>
      </p:sp>
      <p:sp>
        <p:nvSpPr>
          <p:cNvPr id="82" name="Retângulo 5">
            <a:extLst>
              <a:ext uri="{FF2B5EF4-FFF2-40B4-BE49-F238E27FC236}">
                <a16:creationId xmlns:a16="http://schemas.microsoft.com/office/drawing/2014/main" id="{B3E21455-97E4-455F-AD6B-666905A78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716" y="1673196"/>
            <a:ext cx="819150" cy="29527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SUDEC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tângulo 6">
            <a:extLst>
              <a:ext uri="{FF2B5EF4-FFF2-40B4-BE49-F238E27FC236}">
                <a16:creationId xmlns:a16="http://schemas.microsoft.com/office/drawing/2014/main" id="{B71E24CF-9802-4B93-9C5C-6C5C6D493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942" y="1665853"/>
            <a:ext cx="762000" cy="27622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SCUB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tângulo 7">
            <a:extLst>
              <a:ext uri="{FF2B5EF4-FFF2-40B4-BE49-F238E27FC236}">
                <a16:creationId xmlns:a16="http://schemas.microsoft.com/office/drawing/2014/main" id="{590BDB98-9BA0-4D0E-A551-C629FB505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505" y="3754031"/>
            <a:ext cx="838200" cy="36195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SUPAR</a:t>
            </a: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tângulo: Cantos Arredondados 32">
            <a:extLst>
              <a:ext uri="{FF2B5EF4-FFF2-40B4-BE49-F238E27FC236}">
                <a16:creationId xmlns:a16="http://schemas.microsoft.com/office/drawing/2014/main" id="{ED1EA276-D4BD-40DF-9C92-7781FAD5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712" y="827850"/>
            <a:ext cx="1255190" cy="586037"/>
          </a:xfrm>
          <a:prstGeom prst="roundRect">
            <a:avLst>
              <a:gd name="adj" fmla="val 16667"/>
            </a:avLst>
          </a:prstGeom>
          <a:solidFill>
            <a:srgbClr val="B4C6E7"/>
          </a:solidFill>
          <a:ln w="12700">
            <a:solidFill>
              <a:srgbClr val="B4C6E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</a:t>
            </a:r>
            <a:r>
              <a:rPr lang="pt-BR" altLang="pt-BR" sz="1100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Sistema Viário – SIV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tângulo: Cantos Arredondados 46">
            <a:extLst>
              <a:ext uri="{FF2B5EF4-FFF2-40B4-BE49-F238E27FC236}">
                <a16:creationId xmlns:a16="http://schemas.microsoft.com/office/drawing/2014/main" id="{88947EC1-FFDD-4AE0-AE42-CC0851AB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373" y="2243417"/>
            <a:ext cx="1219200" cy="485775"/>
          </a:xfrm>
          <a:prstGeom prst="roundRect">
            <a:avLst>
              <a:gd name="adj" fmla="val 16667"/>
            </a:avLst>
          </a:prstGeom>
          <a:solidFill>
            <a:srgbClr val="B4C6E7"/>
          </a:solidFill>
          <a:ln w="12700">
            <a:solidFill>
              <a:srgbClr val="B4C6E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rgbClr val="20386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Emissão de Diretrizes</a:t>
            </a:r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D2B71933-0810-4D05-A484-E2AE245045F8}"/>
              </a:ext>
            </a:extLst>
          </p:cNvPr>
          <p:cNvCxnSpPr/>
          <p:nvPr/>
        </p:nvCxnSpPr>
        <p:spPr>
          <a:xfrm flipH="1" flipV="1">
            <a:off x="2513965" y="6649085"/>
            <a:ext cx="269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tângulo: Cantos Arredondados 58">
            <a:extLst>
              <a:ext uri="{FF2B5EF4-FFF2-40B4-BE49-F238E27FC236}">
                <a16:creationId xmlns:a16="http://schemas.microsoft.com/office/drawing/2014/main" id="{A58C4702-1627-4B52-A235-55AF831B9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81" y="1019743"/>
            <a:ext cx="1219200" cy="435769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8EAAD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Requerimento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15" name="Conector de Seta Reta 114">
            <a:extLst>
              <a:ext uri="{FF2B5EF4-FFF2-40B4-BE49-F238E27FC236}">
                <a16:creationId xmlns:a16="http://schemas.microsoft.com/office/drawing/2014/main" id="{538FBE35-37EB-478C-9E99-6DB1212C6E19}"/>
              </a:ext>
            </a:extLst>
          </p:cNvPr>
          <p:cNvCxnSpPr/>
          <p:nvPr/>
        </p:nvCxnSpPr>
        <p:spPr>
          <a:xfrm flipH="1" flipV="1">
            <a:off x="5429250" y="6057900"/>
            <a:ext cx="7048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de Seta Reta 115">
            <a:extLst>
              <a:ext uri="{FF2B5EF4-FFF2-40B4-BE49-F238E27FC236}">
                <a16:creationId xmlns:a16="http://schemas.microsoft.com/office/drawing/2014/main" id="{4A58AFEC-C1DB-466F-934D-B2E62F63209B}"/>
              </a:ext>
            </a:extLst>
          </p:cNvPr>
          <p:cNvCxnSpPr/>
          <p:nvPr/>
        </p:nvCxnSpPr>
        <p:spPr>
          <a:xfrm flipH="1">
            <a:off x="3409950" y="6067425"/>
            <a:ext cx="1190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29">
            <a:extLst>
              <a:ext uri="{FF2B5EF4-FFF2-40B4-BE49-F238E27FC236}">
                <a16:creationId xmlns:a16="http://schemas.microsoft.com/office/drawing/2014/main" id="{0DA3D95E-D23F-4F25-ABE6-E18AB2E5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7" y="20064"/>
            <a:ext cx="780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32">
            <a:extLst>
              <a:ext uri="{FF2B5EF4-FFF2-40B4-BE49-F238E27FC236}">
                <a16:creationId xmlns:a16="http://schemas.microsoft.com/office/drawing/2014/main" id="{CF91920A-BC71-43E4-A925-C328C8B6E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7800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43" name="Conector de Seta Reta 142">
            <a:extLst>
              <a:ext uri="{FF2B5EF4-FFF2-40B4-BE49-F238E27FC236}">
                <a16:creationId xmlns:a16="http://schemas.microsoft.com/office/drawing/2014/main" id="{41EF2FAA-AE81-4865-8F6C-E676D48DC19D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 flipH="1">
            <a:off x="6303291" y="1254988"/>
            <a:ext cx="458052" cy="41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de Seta Reta 144">
            <a:extLst>
              <a:ext uri="{FF2B5EF4-FFF2-40B4-BE49-F238E27FC236}">
                <a16:creationId xmlns:a16="http://schemas.microsoft.com/office/drawing/2014/main" id="{0B17F37A-6860-4CFF-83C6-7847BEDAC227}"/>
              </a:ext>
            </a:extLst>
          </p:cNvPr>
          <p:cNvCxnSpPr>
            <a:cxnSpLocks/>
            <a:stCxn id="81" idx="2"/>
            <a:endCxn id="83" idx="0"/>
          </p:cNvCxnSpPr>
          <p:nvPr/>
        </p:nvCxnSpPr>
        <p:spPr>
          <a:xfrm>
            <a:off x="6761343" y="1254988"/>
            <a:ext cx="434599" cy="410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de Seta Reta 151">
            <a:extLst>
              <a:ext uri="{FF2B5EF4-FFF2-40B4-BE49-F238E27FC236}">
                <a16:creationId xmlns:a16="http://schemas.microsoft.com/office/drawing/2014/main" id="{97971313-3F8B-46C9-9D1A-7273F84A4C27}"/>
              </a:ext>
            </a:extLst>
          </p:cNvPr>
          <p:cNvCxnSpPr>
            <a:cxnSpLocks/>
            <a:stCxn id="82" idx="2"/>
            <a:endCxn id="98" idx="0"/>
          </p:cNvCxnSpPr>
          <p:nvPr/>
        </p:nvCxnSpPr>
        <p:spPr>
          <a:xfrm>
            <a:off x="6303291" y="1968471"/>
            <a:ext cx="491682" cy="27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de Seta Reta 154">
            <a:extLst>
              <a:ext uri="{FF2B5EF4-FFF2-40B4-BE49-F238E27FC236}">
                <a16:creationId xmlns:a16="http://schemas.microsoft.com/office/drawing/2014/main" id="{251038D9-45F8-443F-AC45-56442C29FA0A}"/>
              </a:ext>
            </a:extLst>
          </p:cNvPr>
          <p:cNvCxnSpPr>
            <a:cxnSpLocks/>
            <a:stCxn id="83" idx="2"/>
            <a:endCxn id="98" idx="0"/>
          </p:cNvCxnSpPr>
          <p:nvPr/>
        </p:nvCxnSpPr>
        <p:spPr>
          <a:xfrm flipH="1">
            <a:off x="6794973" y="1942078"/>
            <a:ext cx="400969" cy="301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de Seta Reta 190">
            <a:extLst>
              <a:ext uri="{FF2B5EF4-FFF2-40B4-BE49-F238E27FC236}">
                <a16:creationId xmlns:a16="http://schemas.microsoft.com/office/drawing/2014/main" id="{A20AF2E4-6E03-4709-A85B-F1E92F09431D}"/>
              </a:ext>
            </a:extLst>
          </p:cNvPr>
          <p:cNvCxnSpPr>
            <a:cxnSpLocks/>
            <a:stCxn id="104" idx="2"/>
            <a:endCxn id="79" idx="0"/>
          </p:cNvCxnSpPr>
          <p:nvPr/>
        </p:nvCxnSpPr>
        <p:spPr>
          <a:xfrm>
            <a:off x="1116181" y="1455512"/>
            <a:ext cx="918" cy="23447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76CA51D5-E01E-487E-B7D8-D32EE71E639C}"/>
              </a:ext>
            </a:extLst>
          </p:cNvPr>
          <p:cNvSpPr/>
          <p:nvPr/>
        </p:nvSpPr>
        <p:spPr>
          <a:xfrm>
            <a:off x="464443" y="2820358"/>
            <a:ext cx="1058189" cy="532989"/>
          </a:xfrm>
          <a:prstGeom prst="roundRect">
            <a:avLst/>
          </a:prstGeom>
          <a:solidFill>
            <a:srgbClr val="8EAADB"/>
          </a:solidFill>
          <a:ln w="12700">
            <a:solidFill>
              <a:srgbClr val="8EAAD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Levantamento Topográfico</a:t>
            </a:r>
          </a:p>
        </p:txBody>
      </p:sp>
      <p:cxnSp>
        <p:nvCxnSpPr>
          <p:cNvPr id="90" name="Conector de Seta Reta 89">
            <a:extLst>
              <a:ext uri="{FF2B5EF4-FFF2-40B4-BE49-F238E27FC236}">
                <a16:creationId xmlns:a16="http://schemas.microsoft.com/office/drawing/2014/main" id="{8FBFCED8-8E05-446D-BEEF-2505201BEAAD}"/>
              </a:ext>
            </a:extLst>
          </p:cNvPr>
          <p:cNvCxnSpPr>
            <a:cxnSpLocks/>
            <a:stCxn id="79" idx="3"/>
            <a:endCxn id="87" idx="1"/>
          </p:cNvCxnSpPr>
          <p:nvPr/>
        </p:nvCxnSpPr>
        <p:spPr>
          <a:xfrm flipV="1">
            <a:off x="1738680" y="1120869"/>
            <a:ext cx="765032" cy="847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tângulo: Cantos Arredondados 153">
            <a:extLst>
              <a:ext uri="{FF2B5EF4-FFF2-40B4-BE49-F238E27FC236}">
                <a16:creationId xmlns:a16="http://schemas.microsoft.com/office/drawing/2014/main" id="{92A05365-F752-4800-904C-BED3E7C3A177}"/>
              </a:ext>
            </a:extLst>
          </p:cNvPr>
          <p:cNvSpPr/>
          <p:nvPr/>
        </p:nvSpPr>
        <p:spPr>
          <a:xfrm>
            <a:off x="4678493" y="901591"/>
            <a:ext cx="771674" cy="423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Calçadas</a:t>
            </a:r>
          </a:p>
        </p:txBody>
      </p:sp>
      <p:cxnSp>
        <p:nvCxnSpPr>
          <p:cNvPr id="252" name="Conector de Seta Reta 251">
            <a:extLst>
              <a:ext uri="{FF2B5EF4-FFF2-40B4-BE49-F238E27FC236}">
                <a16:creationId xmlns:a16="http://schemas.microsoft.com/office/drawing/2014/main" id="{F3CB5298-7B3F-4D4F-A0E6-596227FCBCC1}"/>
              </a:ext>
            </a:extLst>
          </p:cNvPr>
          <p:cNvCxnSpPr>
            <a:cxnSpLocks/>
            <a:stCxn id="154" idx="3"/>
            <a:endCxn id="81" idx="1"/>
          </p:cNvCxnSpPr>
          <p:nvPr/>
        </p:nvCxnSpPr>
        <p:spPr>
          <a:xfrm flipV="1">
            <a:off x="5450167" y="1107351"/>
            <a:ext cx="753963" cy="5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ector de Seta Reta 255">
            <a:extLst>
              <a:ext uri="{FF2B5EF4-FFF2-40B4-BE49-F238E27FC236}">
                <a16:creationId xmlns:a16="http://schemas.microsoft.com/office/drawing/2014/main" id="{5F907B3E-A0D9-4CE6-A89F-D5CF242E24F4}"/>
              </a:ext>
            </a:extLst>
          </p:cNvPr>
          <p:cNvCxnSpPr>
            <a:cxnSpLocks/>
            <a:stCxn id="79" idx="2"/>
            <a:endCxn id="128" idx="0"/>
          </p:cNvCxnSpPr>
          <p:nvPr/>
        </p:nvCxnSpPr>
        <p:spPr>
          <a:xfrm>
            <a:off x="1117099" y="2246951"/>
            <a:ext cx="995562" cy="390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tângulo: Cantos Arredondados 279">
            <a:extLst>
              <a:ext uri="{FF2B5EF4-FFF2-40B4-BE49-F238E27FC236}">
                <a16:creationId xmlns:a16="http://schemas.microsoft.com/office/drawing/2014/main" id="{4D8847D0-3316-4110-889C-5A9215CCB1DA}"/>
              </a:ext>
            </a:extLst>
          </p:cNvPr>
          <p:cNvSpPr/>
          <p:nvPr/>
        </p:nvSpPr>
        <p:spPr>
          <a:xfrm>
            <a:off x="4591741" y="1510910"/>
            <a:ext cx="1228947" cy="423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Estacionamento</a:t>
            </a:r>
          </a:p>
        </p:txBody>
      </p:sp>
      <p:cxnSp>
        <p:nvCxnSpPr>
          <p:cNvPr id="282" name="Conector de Seta Reta 281">
            <a:extLst>
              <a:ext uri="{FF2B5EF4-FFF2-40B4-BE49-F238E27FC236}">
                <a16:creationId xmlns:a16="http://schemas.microsoft.com/office/drawing/2014/main" id="{3AB391CA-3A75-44AE-B210-79B858050F07}"/>
              </a:ext>
            </a:extLst>
          </p:cNvPr>
          <p:cNvCxnSpPr>
            <a:cxnSpLocks/>
            <a:stCxn id="87" idx="3"/>
            <a:endCxn id="286" idx="1"/>
          </p:cNvCxnSpPr>
          <p:nvPr/>
        </p:nvCxnSpPr>
        <p:spPr>
          <a:xfrm>
            <a:off x="3758902" y="1120869"/>
            <a:ext cx="682296" cy="60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ector de Seta Reta 286">
            <a:extLst>
              <a:ext uri="{FF2B5EF4-FFF2-40B4-BE49-F238E27FC236}">
                <a16:creationId xmlns:a16="http://schemas.microsoft.com/office/drawing/2014/main" id="{28810319-957C-4E0D-85F6-F9F1E0B4498A}"/>
              </a:ext>
            </a:extLst>
          </p:cNvPr>
          <p:cNvCxnSpPr>
            <a:cxnSpLocks/>
            <a:stCxn id="280" idx="3"/>
            <a:endCxn id="81" idx="1"/>
          </p:cNvCxnSpPr>
          <p:nvPr/>
        </p:nvCxnSpPr>
        <p:spPr>
          <a:xfrm flipV="1">
            <a:off x="5820688" y="1107351"/>
            <a:ext cx="383442" cy="61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ipse 304">
            <a:extLst>
              <a:ext uri="{FF2B5EF4-FFF2-40B4-BE49-F238E27FC236}">
                <a16:creationId xmlns:a16="http://schemas.microsoft.com/office/drawing/2014/main" id="{9AA6BBD7-A92B-4AC8-A37E-E192E26BC3FF}"/>
              </a:ext>
            </a:extLst>
          </p:cNvPr>
          <p:cNvSpPr/>
          <p:nvPr/>
        </p:nvSpPr>
        <p:spPr>
          <a:xfrm rot="10800000" flipV="1">
            <a:off x="5048350" y="3628854"/>
            <a:ext cx="1413840" cy="55168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Aprovação por Portaria</a:t>
            </a:r>
          </a:p>
        </p:txBody>
      </p:sp>
      <p:sp>
        <p:nvSpPr>
          <p:cNvPr id="67" name="Retângulo: Cantos Arredondados 75">
            <a:extLst>
              <a:ext uri="{FF2B5EF4-FFF2-40B4-BE49-F238E27FC236}">
                <a16:creationId xmlns:a16="http://schemas.microsoft.com/office/drawing/2014/main" id="{E4F3A7B2-3E69-C747-A45A-A72328B79906}"/>
              </a:ext>
            </a:extLst>
          </p:cNvPr>
          <p:cNvSpPr/>
          <p:nvPr/>
        </p:nvSpPr>
        <p:spPr>
          <a:xfrm>
            <a:off x="1953159" y="2820358"/>
            <a:ext cx="1243163" cy="532989"/>
          </a:xfrm>
          <a:prstGeom prst="roundRect">
            <a:avLst/>
          </a:prstGeom>
          <a:solidFill>
            <a:srgbClr val="8EAADB"/>
          </a:solidFill>
          <a:ln w="12700">
            <a:solidFill>
              <a:srgbClr val="8EAAD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Consulta às Concessionárias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7DE006C5-9917-B740-A747-029578153E12}"/>
              </a:ext>
            </a:extLst>
          </p:cNvPr>
          <p:cNvCxnSpPr>
            <a:cxnSpLocks/>
            <a:stCxn id="78" idx="2"/>
            <a:endCxn id="104" idx="0"/>
          </p:cNvCxnSpPr>
          <p:nvPr/>
        </p:nvCxnSpPr>
        <p:spPr>
          <a:xfrm>
            <a:off x="1116181" y="696315"/>
            <a:ext cx="0" cy="32342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tângulo: Cantos Arredondados 32">
            <a:extLst>
              <a:ext uri="{FF2B5EF4-FFF2-40B4-BE49-F238E27FC236}">
                <a16:creationId xmlns:a16="http://schemas.microsoft.com/office/drawing/2014/main" id="{33B25C86-DFA3-7746-9801-0E683175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224" y="3648329"/>
            <a:ext cx="1255190" cy="586037"/>
          </a:xfrm>
          <a:prstGeom prst="roundRect">
            <a:avLst>
              <a:gd name="adj" fmla="val 16667"/>
            </a:avLst>
          </a:prstGeom>
          <a:solidFill>
            <a:srgbClr val="B4C6E7"/>
          </a:solidFill>
          <a:ln w="12700">
            <a:solidFill>
              <a:srgbClr val="B4C6E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Paisagismo - PSG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96" name="Conector de Seta Reta 295">
            <a:extLst>
              <a:ext uri="{FF2B5EF4-FFF2-40B4-BE49-F238E27FC236}">
                <a16:creationId xmlns:a16="http://schemas.microsoft.com/office/drawing/2014/main" id="{0C2E652F-B61F-4DB2-AA53-75455FD4DB75}"/>
              </a:ext>
            </a:extLst>
          </p:cNvPr>
          <p:cNvCxnSpPr>
            <a:stCxn id="110" idx="3"/>
            <a:endCxn id="84" idx="1"/>
          </p:cNvCxnSpPr>
          <p:nvPr/>
        </p:nvCxnSpPr>
        <p:spPr>
          <a:xfrm flipV="1">
            <a:off x="2369414" y="3935006"/>
            <a:ext cx="484091" cy="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ector de Seta Reta 298">
            <a:extLst>
              <a:ext uri="{FF2B5EF4-FFF2-40B4-BE49-F238E27FC236}">
                <a16:creationId xmlns:a16="http://schemas.microsoft.com/office/drawing/2014/main" id="{EB898DF0-B001-42ED-B332-2FC9F6DFBA10}"/>
              </a:ext>
            </a:extLst>
          </p:cNvPr>
          <p:cNvCxnSpPr>
            <a:stCxn id="128" idx="3"/>
            <a:endCxn id="305" idx="6"/>
          </p:cNvCxnSpPr>
          <p:nvPr/>
        </p:nvCxnSpPr>
        <p:spPr>
          <a:xfrm>
            <a:off x="3854197" y="3660169"/>
            <a:ext cx="1194153" cy="244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>
            <a:extLst>
              <a:ext uri="{FF2B5EF4-FFF2-40B4-BE49-F238E27FC236}">
                <a16:creationId xmlns:a16="http://schemas.microsoft.com/office/drawing/2014/main" id="{4C19844B-D060-46FA-9144-C63DC69338B8}"/>
              </a:ext>
            </a:extLst>
          </p:cNvPr>
          <p:cNvCxnSpPr>
            <a:stCxn id="67" idx="2"/>
            <a:endCxn id="110" idx="0"/>
          </p:cNvCxnSpPr>
          <p:nvPr/>
        </p:nvCxnSpPr>
        <p:spPr>
          <a:xfrm flipH="1">
            <a:off x="1741819" y="3353347"/>
            <a:ext cx="832922" cy="294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de Seta Reta 120">
            <a:extLst>
              <a:ext uri="{FF2B5EF4-FFF2-40B4-BE49-F238E27FC236}">
                <a16:creationId xmlns:a16="http://schemas.microsoft.com/office/drawing/2014/main" id="{5445B554-87E4-45FE-9202-FD37F2BEA84C}"/>
              </a:ext>
            </a:extLst>
          </p:cNvPr>
          <p:cNvCxnSpPr>
            <a:stCxn id="76" idx="2"/>
            <a:endCxn id="110" idx="0"/>
          </p:cNvCxnSpPr>
          <p:nvPr/>
        </p:nvCxnSpPr>
        <p:spPr>
          <a:xfrm>
            <a:off x="993538" y="3353347"/>
            <a:ext cx="748281" cy="294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tângulo: Cantos Arredondados 127">
            <a:extLst>
              <a:ext uri="{FF2B5EF4-FFF2-40B4-BE49-F238E27FC236}">
                <a16:creationId xmlns:a16="http://schemas.microsoft.com/office/drawing/2014/main" id="{5DBA948F-0AC4-4734-9D73-91066C91CCF3}"/>
              </a:ext>
            </a:extLst>
          </p:cNvPr>
          <p:cNvSpPr/>
          <p:nvPr/>
        </p:nvSpPr>
        <p:spPr>
          <a:xfrm>
            <a:off x="371124" y="2637741"/>
            <a:ext cx="3483073" cy="2044855"/>
          </a:xfrm>
          <a:prstGeom prst="round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                                </a:t>
            </a:r>
            <a:r>
              <a:rPr lang="pt-BR" b="1" dirty="0">
                <a:solidFill>
                  <a:srgbClr val="FF0000"/>
                </a:solidFill>
              </a:rPr>
              <a:t>2ª Fase – Decreto 38247/2017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9D6D684-AEC6-4BB4-8EF8-1899A596824C}"/>
              </a:ext>
            </a:extLst>
          </p:cNvPr>
          <p:cNvSpPr/>
          <p:nvPr/>
        </p:nvSpPr>
        <p:spPr>
          <a:xfrm>
            <a:off x="4704672" y="374335"/>
            <a:ext cx="1111642" cy="403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 Cicloviário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0CA76667-DF42-40AE-95D8-F1CDD4B6B792}"/>
              </a:ext>
            </a:extLst>
          </p:cNvPr>
          <p:cNvCxnSpPr>
            <a:endCxn id="81" idx="1"/>
          </p:cNvCxnSpPr>
          <p:nvPr/>
        </p:nvCxnSpPr>
        <p:spPr>
          <a:xfrm>
            <a:off x="5827148" y="534489"/>
            <a:ext cx="376982" cy="57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Angulado 3"/>
          <p:cNvCxnSpPr>
            <a:stCxn id="286" idx="2"/>
            <a:endCxn id="79" idx="3"/>
          </p:cNvCxnSpPr>
          <p:nvPr/>
        </p:nvCxnSpPr>
        <p:spPr>
          <a:xfrm rot="5400000" flipH="1">
            <a:off x="3262323" y="444828"/>
            <a:ext cx="1273906" cy="4321192"/>
          </a:xfrm>
          <a:prstGeom prst="bentConnector4">
            <a:avLst>
              <a:gd name="adj1" fmla="val -7129"/>
              <a:gd name="adj2" fmla="val 452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1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Legislação Correlata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9101" y="1260558"/>
            <a:ext cx="736530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ACESSIBILIDADE:</a:t>
            </a:r>
          </a:p>
          <a:p>
            <a:pPr marL="285750" indent="-2857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Lei n°13.146/2015 – Lei Brasileira de Inclusão da Pessoa com Deficiência.</a:t>
            </a:r>
          </a:p>
          <a:p>
            <a:pPr marL="285750" indent="-2857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Lei n°10.098 de 19 de dezembro de 2000, que estabelece normas gerais e critérios básicos para a promoção da acessibilidade das pessoas portadoras de deficiência ou com mobilidade reduzida e dá outras providências.</a:t>
            </a:r>
          </a:p>
          <a:p>
            <a:pPr marL="285750" indent="-2857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Decreto Federal 5.296 de 02.12.2004 – Regulamenta as Leis 10.048/2000, que dá prioridade de atendimento às pessoas que especifica, e 10.098/2000;</a:t>
            </a:r>
          </a:p>
        </p:txBody>
      </p:sp>
    </p:spTree>
    <p:extLst>
      <p:ext uri="{BB962C8B-B14F-4D97-AF65-F5344CB8AC3E}">
        <p14:creationId xmlns:p14="http://schemas.microsoft.com/office/powerpoint/2010/main" val="16564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Legislação Correlata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5259" y="1260558"/>
            <a:ext cx="734651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ACESSIBILIDADE:</a:t>
            </a:r>
          </a:p>
          <a:p>
            <a:pPr marL="285750" indent="-2857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Resolução CONTRAN n° 738 de 06/09/2018 - estabelece os padrões e critérios para a instalação de travessia elevada para pedestres em vias públicas.</a:t>
            </a:r>
          </a:p>
          <a:p>
            <a:pPr marL="285750" indent="-2857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ABNT - NBR 9.050:2015 de 11/09/2015 - Acessibilidade a edificações, mobiliário, espaços e equipamentos urbanos.</a:t>
            </a:r>
          </a:p>
          <a:p>
            <a:pPr marL="285750" indent="-2857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ABNT – NBR 16.537:2016 de 27/06/2016 – Acessibilidade – Sinalização tátil no piso.</a:t>
            </a:r>
          </a:p>
          <a:p>
            <a:pPr marL="285750" indent="-2857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Guia de Urbanização da SEGETH – disponível em www.seduh.df.gov.br.</a:t>
            </a:r>
          </a:p>
        </p:txBody>
      </p:sp>
    </p:spTree>
    <p:extLst>
      <p:ext uri="{BB962C8B-B14F-4D97-AF65-F5344CB8AC3E}">
        <p14:creationId xmlns:p14="http://schemas.microsoft.com/office/powerpoint/2010/main" val="37793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Legislação Correlata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9755" y="1118604"/>
            <a:ext cx="73214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MOBILIDADE: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/>
              <a:t>Portaria 59/2013 SEDHAB de 05/09/2013 - que aprova os modelos de mobiliários urbanos dos tipos paraciclo, lixeira e gola de árvore a serem implantados nas zonas urbanas do Distrito Federal.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/>
              <a:t>Lei nº 5.065 de 08/03/2013 – que dispõe sobre a disponibilização de equipamentos de lazer e recreação adaptados para pessoas com deficiência.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/>
              <a:t>Lei nº 4.257 de 02/12/2008, Lei nº 4.486 de 08/07/2010, e Lei nº 5.124 de 04/07/2013 - quiosques e trailers.</a:t>
            </a:r>
          </a:p>
          <a:p>
            <a:pPr algn="just">
              <a:lnSpc>
                <a:spcPct val="150000"/>
              </a:lnSpc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06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Legislação Correlata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6571" y="1074541"/>
            <a:ext cx="71989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MOBILIDADE: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Lei n° 5.124 de 04/07/2013 - Altera dispositivos da Lei n° 4.257, de 02/12/2008, que estabelece critérios de utilização de áreas públicas do Distrito Federal por mobiliários urbanos do tipo quiosque e trailer para o exercício de atividades econômicas e dá outras providências.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Lei 4.317 de 09/04/2009 – Institui a Política Distrital para integração da pessoa com deficiência, consolida as normas de proteção e dá outras providências.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Lei nº 4.397 de 27/08/2009 - Dispõe sobre a criação do Sistema Cicloviário no âmbito do Distrito Federal e dá outras providências.</a:t>
            </a:r>
          </a:p>
          <a:p>
            <a:pPr algn="just">
              <a:lnSpc>
                <a:spcPct val="150000"/>
              </a:lnSpc>
            </a:pPr>
            <a:endParaRPr lang="pt-BR" sz="1400" b="0" i="0" u="none" strike="noStrike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Legislação Correlata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3046" y="1164000"/>
            <a:ext cx="71398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MOBILIDADE: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Lei nº 2.477 de 18/11/1999 - Dispõe sobre a obrigatoriedade de destinação de vagas para o idoso nos estacionamentos públicos e privados no Distrito Federal.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latin typeface="Calibri" panose="020F0502020204030204" pitchFamily="34" charset="0"/>
              </a:rPr>
              <a:t>ABNT NBR 16.071: 2012 - Playgrounds.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ABNT – NBR 9.283: de 03/1986 – Mobiliário urbano.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Decreto 39272 de 02/08/2018 - Regulamenta a Lei nº 6.138, de 26 de abril de 2018, que dispõe sobre o Código de Edificações do Distrito Federal - COE/DF, e dá outras providências.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Lei n° 9.503/1997 - Institui o Código de Trânsito Brasileiro – CTB.</a:t>
            </a:r>
          </a:p>
        </p:txBody>
      </p:sp>
    </p:spTree>
    <p:extLst>
      <p:ext uri="{BB962C8B-B14F-4D97-AF65-F5344CB8AC3E}">
        <p14:creationId xmlns:p14="http://schemas.microsoft.com/office/powerpoint/2010/main" val="29969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Legislação Correlata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1989" y="1118604"/>
            <a:ext cx="69769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MOBILIDADE: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Lei nº 4.800 de 29/03/2012 - Dispõe sobre a instalação de bicicletários no Distrito Federal e dá outras providências.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Decreto n° 29.879 de 22/12/2008 - Dispõe sobre a acessibilidade em pontos de parada de transporte coletivo e dá outras providências.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Decreto n°19.577 de 08/09/1998 - dispõe sobre as faixas de domínio do Sistema Rodoviário do Distrito Federal, e Decreto n° 27.365, de 01/11/2006, altera o Sistema Rodoviário do Distrito Federal e dá outras providências.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>
                <a:latin typeface="Calibri" panose="020F0502020204030204" pitchFamily="34" charset="0"/>
              </a:rPr>
              <a:t>ABNT NBR 14.718:2008 – Guarda-Corpos em edificações.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712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Legislação Correlata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4362" y="1260558"/>
            <a:ext cx="727762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VEGETAÇÃO: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/>
              <a:t>Decreto 39469 de 22/11/2018 - Dispõe sobre a autorização de supressão de vegetação nativa, a compensação florestal, o manejo da arborização urbana em áreas verdes públicas e privadas e a declaração de imunidade ao corte de indivíduos arbóreos situados no âmbito do Distrito Federal.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0" i="0" u="none" strike="noStrike" baseline="0" dirty="0"/>
              <a:t>Lei Federal 12.651/2012 de 25/05/2012 - Dispõe sobre a proteção da vegetação nativa – Novo Código Florestal Brasileiro.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408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Lei 448/1993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7CC8A34-7F20-43E7-B361-187F39542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65" y="1167717"/>
            <a:ext cx="6129443" cy="306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3ª Reunião - Pauta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050729"/>
            <a:ext cx="7558378" cy="169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pt-BR" sz="1400" dirty="0">
                <a:solidFill>
                  <a:srgbClr val="0070C0"/>
                </a:solidFill>
              </a:rPr>
              <a:t>Projetos pequenos que devem/podem ser elaborados pelas </a:t>
            </a:r>
            <a:r>
              <a:rPr lang="pt-BR" sz="1400" dirty="0" err="1">
                <a:solidFill>
                  <a:srgbClr val="0070C0"/>
                </a:solidFill>
              </a:rPr>
              <a:t>RAs</a:t>
            </a:r>
            <a:r>
              <a:rPr lang="pt-BR" sz="1400" dirty="0">
                <a:solidFill>
                  <a:srgbClr val="0070C0"/>
                </a:solidFill>
              </a:rPr>
              <a:t> (paisagismo, colocação de banco, poste de iluminação...). Como fazer/ aprovação/ ciência/ encaminhamento à SEDUH.</a:t>
            </a:r>
          </a:p>
          <a:p>
            <a:pPr marL="342900" indent="-342900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pt-BR" sz="1400" dirty="0">
                <a:solidFill>
                  <a:srgbClr val="0070C0"/>
                </a:solidFill>
              </a:rPr>
              <a:t>Adote uma praça: documentação, encaminhamento, instrução processual, elaboração dos projetos, esclarecimentos gerais;</a:t>
            </a:r>
            <a:endParaRPr lang="pt-BR" sz="15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SzPct val="80000"/>
            </a:pPr>
            <a:endParaRPr lang="pt-BR"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7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Lei 448/1993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2281" y="1300954"/>
            <a:ext cx="7296411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80000"/>
            </a:pPr>
            <a:r>
              <a:rPr lang="pt-BR" sz="1400" b="1" i="1" dirty="0">
                <a:solidFill>
                  <a:srgbClr val="0070C0"/>
                </a:solidFill>
              </a:rPr>
              <a:t>DECRETO Nº 39.690, de 28 de fevereiro de 2019, regulamenta a LEI Nº 448, de 17 de maio de 1993 que dispõe sobre a adoção de praças, jardins públicos e balões rodoviários, por entidades e empresas e dá outras providências.</a:t>
            </a:r>
          </a:p>
          <a:p>
            <a:pPr algn="just">
              <a:lnSpc>
                <a:spcPct val="150000"/>
              </a:lnSpc>
              <a:buSzPct val="80000"/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171450" indent="-171450" algn="just"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termos de cooperação entre o Distrito Federal e particulares interessados em realizar benfeitorias e manutenção em mobiliários urbanos e logradouros públicos, promovendo melhorias urbanas, culturais, sociais, tecnológicas, esportivas, ambientais e paisagísticas.</a:t>
            </a:r>
          </a:p>
          <a:p>
            <a:pPr marL="171450" indent="-171450" algn="just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6922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Decreto Nº 39.690/2019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1523" y="1167717"/>
            <a:ext cx="720246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085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logradouros públicos;</a:t>
            </a:r>
          </a:p>
          <a:p>
            <a:pPr marL="475717" marR="0" lvl="1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áreas verdes;</a:t>
            </a:r>
          </a:p>
          <a:p>
            <a:pPr marL="475717" marR="0" lvl="1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parques urbanos;</a:t>
            </a:r>
          </a:p>
          <a:p>
            <a:pPr marL="475717" marR="0" lvl="1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praças;</a:t>
            </a:r>
          </a:p>
          <a:p>
            <a:pPr marL="475717" marR="0" lvl="1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jardins;</a:t>
            </a:r>
          </a:p>
          <a:p>
            <a:pPr marL="475717" marR="0" lvl="1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rotatórias;</a:t>
            </a:r>
          </a:p>
          <a:p>
            <a:pPr marL="475717" marR="0" lvl="1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canteiros centrais de avenidas;</a:t>
            </a:r>
          </a:p>
          <a:p>
            <a:pPr marL="475717" marR="0" lvl="1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pontos turísticos;</a:t>
            </a:r>
          </a:p>
          <a:p>
            <a:pPr marL="475717" marR="0" lvl="1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monumentos e outros espaços e bens de propriedade do Distrito Federal colocados ao uso da comunidade; e</a:t>
            </a:r>
          </a:p>
          <a:p>
            <a:pPr marL="475717" marR="0" lvl="1" indent="-171450" algn="just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estacionamentos.</a:t>
            </a:r>
          </a:p>
          <a:p>
            <a:pPr marL="171450" indent="-171450">
              <a:buSzPct val="80000"/>
              <a:buFont typeface="Wingdings" panose="05000000000000000000" pitchFamily="2" charset="2"/>
              <a:buChar char="Ø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626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Decreto Nº 39.690/2019</a:t>
            </a:r>
          </a:p>
        </p:txBody>
      </p:sp>
      <p:sp>
        <p:nvSpPr>
          <p:cNvPr id="2" name="Retângulo 1"/>
          <p:cNvSpPr/>
          <p:nvPr/>
        </p:nvSpPr>
        <p:spPr>
          <a:xfrm>
            <a:off x="62630" y="1231117"/>
            <a:ext cx="73402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SzPct val="80000"/>
            </a:pPr>
            <a:r>
              <a:rPr lang="pt-BR" sz="1400" dirty="0"/>
              <a:t>Art. 5º As pessoas físicas e as pessoas jurídicas, interessadas em celebrar termo de cooperação, devem apresentar à Administração Regional competente, requerimento padrão, elaborado pela SEPE, contendo as seguintes informações: (Artigo Alterado(a) pelo(a) Decreto 41335 de 14/10/2020)</a:t>
            </a:r>
          </a:p>
          <a:p>
            <a:pPr lvl="2" algn="just">
              <a:lnSpc>
                <a:spcPct val="150000"/>
              </a:lnSpc>
              <a:buSzPct val="80000"/>
            </a:pPr>
            <a:r>
              <a:rPr lang="pt-BR" sz="1400" dirty="0"/>
              <a:t>I - proposta de manutenção e dos serviços que pretenda realizar;</a:t>
            </a:r>
          </a:p>
          <a:p>
            <a:pPr lvl="2" algn="just">
              <a:lnSpc>
                <a:spcPct val="150000"/>
              </a:lnSpc>
              <a:buSzPct val="80000"/>
            </a:pPr>
            <a:r>
              <a:rPr lang="pt-BR" sz="1400" dirty="0"/>
              <a:t>II - descrição das melhorias urbanas, paisagísticas e ambientais, devidamente instruída com </a:t>
            </a:r>
            <a:r>
              <a:rPr lang="pt-BR" sz="1400" b="1" dirty="0"/>
              <a:t>croquis e projeto básico </a:t>
            </a:r>
            <a:r>
              <a:rPr lang="pt-BR" sz="1400" dirty="0"/>
              <a:t>para análise e avaliação;</a:t>
            </a:r>
          </a:p>
          <a:p>
            <a:pPr lvl="2" algn="just">
              <a:lnSpc>
                <a:spcPct val="150000"/>
              </a:lnSpc>
              <a:buSzPct val="80000"/>
            </a:pPr>
            <a:r>
              <a:rPr lang="pt-BR" sz="1400" dirty="0"/>
              <a:t>III - período de vigência da cooperação.</a:t>
            </a:r>
          </a:p>
        </p:txBody>
      </p:sp>
    </p:spTree>
    <p:extLst>
      <p:ext uri="{BB962C8B-B14F-4D97-AF65-F5344CB8AC3E}">
        <p14:creationId xmlns:p14="http://schemas.microsoft.com/office/powerpoint/2010/main" val="13542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Decreto Nº 39.690/2019</a:t>
            </a:r>
            <a:endParaRPr lang="pt-BR" sz="1800" dirty="0"/>
          </a:p>
        </p:txBody>
      </p:sp>
      <p:sp>
        <p:nvSpPr>
          <p:cNvPr id="2" name="Retângulo 1"/>
          <p:cNvSpPr/>
          <p:nvPr/>
        </p:nvSpPr>
        <p:spPr>
          <a:xfrm>
            <a:off x="43841" y="1224854"/>
            <a:ext cx="73840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SzPct val="80000"/>
            </a:pPr>
            <a:r>
              <a:rPr lang="pt-BR" sz="1400" dirty="0"/>
              <a:t>Art. 10. O termo de cooperação deve prever uma ou mais das seguintes modalidades:</a:t>
            </a:r>
          </a:p>
          <a:p>
            <a:pPr lvl="1" algn="just">
              <a:lnSpc>
                <a:spcPct val="150000"/>
              </a:lnSpc>
              <a:buSzPct val="80000"/>
            </a:pPr>
            <a:r>
              <a:rPr lang="pt-BR" sz="1400" dirty="0"/>
              <a:t>I - cooperação com responsabilidade pela manutenção:</a:t>
            </a:r>
            <a:r>
              <a:rPr lang="pt-BR" sz="2000" dirty="0"/>
              <a:t> </a:t>
            </a:r>
            <a:r>
              <a:rPr lang="pt-BR" sz="1400" dirty="0"/>
              <a:t>obras de reparo, aquisição de material e prestação de serviços de mão de obra necessários para a conservação e manutenção;</a:t>
            </a:r>
          </a:p>
          <a:p>
            <a:pPr lvl="1" algn="just">
              <a:lnSpc>
                <a:spcPct val="150000"/>
              </a:lnSpc>
              <a:buSzPct val="80000"/>
            </a:pPr>
            <a:r>
              <a:rPr lang="pt-BR" sz="1400" dirty="0"/>
              <a:t>II - cooperação com responsabilidade pela realização de benfeitorias: serviços de requalificação e embelezamento de espaços públicos, bem como implantação ou substituição de mobiliários urbanos;</a:t>
            </a:r>
          </a:p>
        </p:txBody>
      </p:sp>
    </p:spTree>
    <p:extLst>
      <p:ext uri="{BB962C8B-B14F-4D97-AF65-F5344CB8AC3E}">
        <p14:creationId xmlns:p14="http://schemas.microsoft.com/office/powerpoint/2010/main" val="33053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Decreto Nº 39.690/2019</a:t>
            </a:r>
            <a:endParaRPr lang="pt-BR" sz="1800" dirty="0"/>
          </a:p>
        </p:txBody>
      </p:sp>
      <p:sp>
        <p:nvSpPr>
          <p:cNvPr id="2" name="Retângulo 1"/>
          <p:cNvSpPr/>
          <p:nvPr/>
        </p:nvSpPr>
        <p:spPr>
          <a:xfrm>
            <a:off x="81418" y="1218591"/>
            <a:ext cx="7333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SzPct val="80000"/>
            </a:pPr>
            <a:r>
              <a:rPr lang="pt-BR" sz="1400" dirty="0"/>
              <a:t>Art. 10. O termo de cooperação deve prever uma ou mais das seguintes modalidades:</a:t>
            </a:r>
          </a:p>
          <a:p>
            <a:pPr lvl="1" algn="just">
              <a:lnSpc>
                <a:spcPct val="150000"/>
              </a:lnSpc>
              <a:buSzPct val="80000"/>
            </a:pPr>
            <a:r>
              <a:rPr lang="pt-BR" sz="1400" dirty="0"/>
              <a:t>III - cooperação com responsabilidade por projeto sociocultural: elaboração de propostas e implementação de serviços e ações culturais, sociais, tecnológicas, esportivas e ambientais;</a:t>
            </a:r>
          </a:p>
          <a:p>
            <a:pPr lvl="1" algn="just">
              <a:lnSpc>
                <a:spcPct val="150000"/>
              </a:lnSpc>
            </a:pPr>
            <a:r>
              <a:rPr lang="pt-BR" sz="1400" dirty="0"/>
              <a:t>IV - cooperação com responsabilidade total: corresponde às modalidades I a III deste artigo, que devem ser executadas conjuntamente.</a:t>
            </a:r>
          </a:p>
          <a:p>
            <a:pPr lvl="1" algn="just">
              <a:lnSpc>
                <a:spcPct val="150000"/>
              </a:lnSpc>
            </a:pPr>
            <a:r>
              <a:rPr lang="pt-BR" sz="1400" dirty="0"/>
              <a:t>§ 1º As modalidades previstas neste artigo podem incluir a promoção de melhorias tecnológicas, ambientais, esportivas, culturais ou sociais.</a:t>
            </a:r>
          </a:p>
          <a:p>
            <a:pPr algn="just">
              <a:lnSpc>
                <a:spcPct val="150000"/>
              </a:lnSpc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550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Decreto Nº 39.690/2019</a:t>
            </a:r>
            <a:endParaRPr lang="pt-BR" sz="1800" dirty="0"/>
          </a:p>
        </p:txBody>
      </p:sp>
      <p:sp>
        <p:nvSpPr>
          <p:cNvPr id="2" name="Retângulo 1"/>
          <p:cNvSpPr/>
          <p:nvPr/>
        </p:nvSpPr>
        <p:spPr>
          <a:xfrm>
            <a:off x="50104" y="1265680"/>
            <a:ext cx="72400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SzPct val="80000"/>
            </a:pPr>
            <a:r>
              <a:rPr lang="pt-BR" sz="1400" dirty="0"/>
              <a:t>§ 2º A implantação e a manutenção de vegetação em bens públicos de que trata este decreto deve ter como base, quando necessário, as diretrizes estabelecidas pela Companhia Urbanizadora da Nova Capital – NOVACAP. (Parágrafo Alterado(a) pelo(a) Decreto 41335 de 14/10/2020)</a:t>
            </a:r>
          </a:p>
          <a:p>
            <a:pPr lvl="1" algn="just">
              <a:buSzPct val="80000"/>
            </a:pPr>
            <a:endParaRPr lang="pt-BR" sz="1400" dirty="0"/>
          </a:p>
          <a:p>
            <a:pPr lvl="1" algn="just">
              <a:buSzPct val="80000"/>
            </a:pPr>
            <a:r>
              <a:rPr lang="pt-BR" sz="1400" dirty="0"/>
              <a:t>§ 3º A substituição de mobiliário urbano de pequeno porte deve ter sua localização estabelecida pela Administração Regional.</a:t>
            </a:r>
          </a:p>
          <a:p>
            <a:pPr lvl="1" algn="just">
              <a:buSzPct val="80000"/>
            </a:pPr>
            <a:endParaRPr lang="pt-BR" sz="1400" dirty="0"/>
          </a:p>
          <a:p>
            <a:pPr lvl="1" algn="just">
              <a:buSzPct val="80000"/>
            </a:pPr>
            <a:r>
              <a:rPr lang="pt-BR" sz="1400" dirty="0"/>
              <a:t>§ 4º Para efeito deste artigo, entende-se como mobiliário urbano de pequeno porte os bancos, lixeiras, paraciclos, floreiras, pergolados, golas de árvores e mesas que possuem dimensões reduzidas.</a:t>
            </a:r>
          </a:p>
        </p:txBody>
      </p:sp>
    </p:spTree>
    <p:extLst>
      <p:ext uri="{BB962C8B-B14F-4D97-AF65-F5344CB8AC3E}">
        <p14:creationId xmlns:p14="http://schemas.microsoft.com/office/powerpoint/2010/main" val="16355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Decreto Nº 39.690/2019</a:t>
            </a:r>
            <a:endParaRPr lang="pt-BR" sz="1800" dirty="0"/>
          </a:p>
        </p:txBody>
      </p:sp>
      <p:sp>
        <p:nvSpPr>
          <p:cNvPr id="2" name="Retângulo 1"/>
          <p:cNvSpPr/>
          <p:nvPr/>
        </p:nvSpPr>
        <p:spPr>
          <a:xfrm>
            <a:off x="76200" y="1672580"/>
            <a:ext cx="7314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717" lvl="1" indent="-171450" algn="just"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A Administração Regional deve informar à NOVACAP onde estão localizados os mobiliários urbanos ou o logradouro público objeto de termos de cooperação, no prazo de 10 dias úteis após a sua assinatura.</a:t>
            </a:r>
          </a:p>
        </p:txBody>
      </p:sp>
    </p:spTree>
    <p:extLst>
      <p:ext uri="{BB962C8B-B14F-4D97-AF65-F5344CB8AC3E}">
        <p14:creationId xmlns:p14="http://schemas.microsoft.com/office/powerpoint/2010/main" val="20611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Portaria 56/2020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1263847"/>
            <a:ext cx="74717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1400" dirty="0">
                <a:effectLst/>
              </a:rPr>
              <a:t>§ 1º Para fins da análise de viabilidade urbanística de que trata esta Portaria, as informações estabelecidas nos incisos III e IV do art. 3º devem abordar, no mínimo, o seguinte:</a:t>
            </a:r>
          </a:p>
          <a:p>
            <a:pPr lvl="1" algn="just"/>
            <a:r>
              <a:rPr lang="pt-BR" sz="1400" dirty="0">
                <a:effectLst/>
              </a:rPr>
              <a:t>I - identificação específica do bem público, em que conste endereço, tipo, quantidade de mobiliários urbanos e especificação da área do logradouro público, em metros quadrados;</a:t>
            </a:r>
          </a:p>
          <a:p>
            <a:pPr lvl="1" algn="just"/>
            <a:r>
              <a:rPr lang="pt-BR" sz="1400" dirty="0">
                <a:effectLst/>
              </a:rPr>
              <a:t>II - delimitação da área;</a:t>
            </a:r>
          </a:p>
          <a:p>
            <a:pPr lvl="1" algn="just"/>
            <a:r>
              <a:rPr lang="pt-BR" sz="1400" dirty="0">
                <a:effectLst/>
              </a:rPr>
              <a:t>III - situação da área e do entorno;</a:t>
            </a:r>
          </a:p>
          <a:p>
            <a:pPr lvl="1" algn="just"/>
            <a:r>
              <a:rPr lang="pt-BR" sz="1400" dirty="0">
                <a:effectLst/>
              </a:rPr>
              <a:t>IV - a indicação dos problemas existentes e dos resultados necessários e desejados com a intervenção proposta; e</a:t>
            </a:r>
          </a:p>
          <a:p>
            <a:pPr lvl="1" algn="just"/>
            <a:r>
              <a:rPr lang="pt-BR" sz="1400" dirty="0">
                <a:effectLst/>
              </a:rPr>
              <a:t>V - modalidade de cooperação, nos termos do art. 10 do Decreto nº 39.690, de 2019.</a:t>
            </a:r>
          </a:p>
        </p:txBody>
      </p:sp>
    </p:spTree>
    <p:extLst>
      <p:ext uri="{BB962C8B-B14F-4D97-AF65-F5344CB8AC3E}">
        <p14:creationId xmlns:p14="http://schemas.microsoft.com/office/powerpoint/2010/main" val="34574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Portaria 56/2020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1314419"/>
            <a:ext cx="74780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1400" dirty="0">
                <a:effectLst/>
              </a:rPr>
              <a:t>Art. 7º Nas hipóteses em que a proposta de intervenção se destinar a logradouros públicos situados no Conjunto Urbanístico de Brasília – CUB, em qualquer dos casos estabelecidos no art. 2º desta Portaria, a implantação dependerá de anuência do órgão gestor de desenvolvimento territorial e urbano do Distrito Federal, por meio da Subsecretaria do Conjunto Urbanístico de Brasília - </a:t>
            </a:r>
            <a:r>
              <a:rPr lang="pt-BR" sz="1400" dirty="0" err="1">
                <a:effectLst/>
              </a:rPr>
              <a:t>Scub</a:t>
            </a:r>
            <a:r>
              <a:rPr lang="pt-BR" sz="1400" dirty="0">
                <a:effectLst/>
              </a:rPr>
              <a:t>.</a:t>
            </a:r>
          </a:p>
          <a:p>
            <a:pPr lvl="2" algn="just"/>
            <a:endParaRPr lang="pt-BR" sz="1400" dirty="0">
              <a:effectLst/>
            </a:endParaRPr>
          </a:p>
          <a:p>
            <a:pPr lvl="1" algn="just"/>
            <a:r>
              <a:rPr lang="pt-BR" sz="1400" dirty="0">
                <a:effectLst/>
              </a:rPr>
              <a:t>Art. 8º A substituição e a locação de mobiliário urbano de pequeno porte, assim definido no art. 10, §4º, do Decreto nº 39.690, de 2019, </a:t>
            </a:r>
            <a:r>
              <a:rPr lang="pt-BR" sz="1400" b="1" dirty="0">
                <a:effectLst/>
              </a:rPr>
              <a:t>são dispensadas de aprovação do órgão gestor de desenvolvimento territorial e urbano do Distrito Federal, </a:t>
            </a:r>
            <a:r>
              <a:rPr lang="pt-BR" sz="1400" dirty="0">
                <a:effectLst/>
              </a:rPr>
              <a:t>devendo ter sua localização estabelecida pela Administração Regional, ressalvado o disposto no art. 7º desta Portaria.</a:t>
            </a:r>
          </a:p>
        </p:txBody>
      </p:sp>
    </p:spTree>
    <p:extLst>
      <p:ext uri="{BB962C8B-B14F-4D97-AF65-F5344CB8AC3E}">
        <p14:creationId xmlns:p14="http://schemas.microsoft.com/office/powerpoint/2010/main" val="3249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Lei 448/1993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5260" y="1167717"/>
            <a:ext cx="7377830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2000" b="1" i="1" dirty="0">
                <a:solidFill>
                  <a:srgbClr val="FF0000"/>
                </a:solidFill>
              </a:rPr>
              <a:t>ATENÇÃO</a:t>
            </a:r>
          </a:p>
          <a:p>
            <a:pPr lvl="1" algn="just">
              <a:buSzPct val="80000"/>
              <a:defRPr/>
            </a:pPr>
            <a:endParaRPr lang="pt-BR" sz="1400" dirty="0"/>
          </a:p>
          <a:p>
            <a:pPr lvl="1" algn="just">
              <a:buSzPct val="80000"/>
              <a:defRPr/>
            </a:pPr>
            <a:r>
              <a:rPr lang="pt-BR" sz="1400" dirty="0"/>
              <a:t>Art. 10. A proposta de intervenção que consistir em </a:t>
            </a:r>
            <a:r>
              <a:rPr lang="pt-BR" sz="1400" b="1" dirty="0"/>
              <a:t>implantação ou alteração de estacionamento público se restringirá aos casos em que a planta registrada da área em questão já trouxer previsão expressa nesse sentido.</a:t>
            </a:r>
          </a:p>
          <a:p>
            <a:pPr lvl="1" algn="just">
              <a:buSzPct val="80000"/>
              <a:defRPr/>
            </a:pPr>
            <a:endParaRPr lang="pt-BR" sz="1400" dirty="0"/>
          </a:p>
          <a:p>
            <a:pPr lvl="1" algn="just">
              <a:buSzPct val="80000"/>
              <a:defRPr/>
            </a:pPr>
            <a:r>
              <a:rPr lang="pt-BR" sz="1400" dirty="0"/>
              <a:t>§ 1º </a:t>
            </a:r>
            <a:r>
              <a:rPr lang="pt-BR" sz="1400" b="1" dirty="0"/>
              <a:t>Excepcionalmente, poderá ser objeto de análise a criação de estacionamentos em locais que não se enquadrem ao disposto no caput deste artigo, desde que o interessado apresente justificativa técnica devidamente fundamentada que comprove os benefícios a serem usufruídos pela coletividade.</a:t>
            </a:r>
          </a:p>
          <a:p>
            <a:pPr marR="0" lvl="0" algn="just" defTabSz="60853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204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325676" y="1008335"/>
            <a:ext cx="70396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i="1" dirty="0">
                <a:solidFill>
                  <a:srgbClr val="0070C0"/>
                </a:solidFill>
              </a:rPr>
              <a:t>DECRETO Nº 22.939, DE 8 DE MAIO DE 2002 - Delega competência às Administrações Regionais para elaboração e aprovação de projetos de urbanismo, na forma que especifica, e dá outras providências.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647167" lvl="1" indent="-342900" algn="just">
              <a:buSzPct val="80000"/>
              <a:buFont typeface="Wingdings" panose="05000000000000000000" pitchFamily="2" charset="2"/>
              <a:buChar char="Ø"/>
            </a:pPr>
            <a:r>
              <a:rPr lang="pt-BR" sz="1400" dirty="0"/>
              <a:t>projetos de urbanismo, para fins deste Decreto, aqueles referentes a intervenções no sistema viário, paisagismo e mobiliário urbano.</a:t>
            </a:r>
          </a:p>
          <a:p>
            <a:pPr marL="951433" lvl="2" indent="-34290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Grupo 1: projetos de urbanismo que poderão ser elaborados e aprovados pelas Administrações Regionais;</a:t>
            </a:r>
          </a:p>
          <a:p>
            <a:pPr marL="1198550" lvl="3" indent="-285750" algn="just">
              <a:buFont typeface="Wingdings" panose="05000000000000000000" pitchFamily="2" charset="2"/>
              <a:buChar char="Ø"/>
            </a:pPr>
            <a:r>
              <a:rPr lang="pt-BR" sz="1400" dirty="0"/>
              <a:t>locação de mobiliário urbano;</a:t>
            </a:r>
          </a:p>
          <a:p>
            <a:pPr marL="1502816" lvl="4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pequenas construções do tipo: abrigos de passageiros de ônibus; administrações de quadras; bancas de flores; bancas de jornais e revistas e áreas anexas; coretos; guaritas; monumentos e esculturas ornamentais; parques infantis; quadras de esporte; quiosques; trailers e sanitários públicos;</a:t>
            </a:r>
          </a:p>
          <a:p>
            <a:pPr lvl="3"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98658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Adote uma Praça – Lei 448/1993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4257" y="1223985"/>
            <a:ext cx="71899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pt-BR" sz="2000" b="1" i="1" dirty="0">
                <a:solidFill>
                  <a:srgbClr val="FF0000"/>
                </a:solidFill>
              </a:rPr>
              <a:t>ATENÇÃO</a:t>
            </a:r>
          </a:p>
          <a:p>
            <a:pPr marR="0" lvl="0" algn="just" defTabSz="60853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pt-BR" sz="1400" dirty="0"/>
          </a:p>
          <a:p>
            <a:pPr lvl="1" algn="just">
              <a:buSzPct val="80000"/>
              <a:defRPr/>
            </a:pPr>
            <a:r>
              <a:rPr lang="pt-BR" sz="1400" dirty="0"/>
              <a:t>Art. 14. Os casos de </a:t>
            </a:r>
            <a:r>
              <a:rPr lang="pt-BR" sz="1400" b="1" dirty="0"/>
              <a:t>locação de mobiliário urbano, lixeiras, paraciclos, floreiras, totens publicitários, relógios e termômetros ou qualquer outro meio de publicidade não requerem elaboração de projeto </a:t>
            </a:r>
            <a:r>
              <a:rPr lang="pt-BR" sz="1400" dirty="0"/>
              <a:t>e devem ser licenciados e implantados conforme legislação específica ou padrão a ser fornecido pela Administração Regional.</a:t>
            </a:r>
          </a:p>
          <a:p>
            <a:pPr lvl="1" algn="just">
              <a:buSzPct val="80000"/>
              <a:defRPr/>
            </a:pPr>
            <a:endParaRPr lang="pt-BR" sz="1400" dirty="0"/>
          </a:p>
          <a:p>
            <a:pPr lvl="1" algn="just">
              <a:buSzPct val="80000"/>
              <a:defRPr/>
            </a:pPr>
            <a:r>
              <a:rPr lang="pt-BR" sz="1400" dirty="0"/>
              <a:t>Art. 19. Em todas as hipóteses previstas nesta Portaria, caberá ao interessado todos os ônus relacionados às intervenções propostas, incluindo-se a elaboração de projetos, quando necessários, os custos de materiais e mão de obra para execução de benfeitorias em geral, visando a qualificação da área adotada.</a:t>
            </a:r>
          </a:p>
        </p:txBody>
      </p:sp>
    </p:spTree>
    <p:extLst>
      <p:ext uri="{BB962C8B-B14F-4D97-AF65-F5344CB8AC3E}">
        <p14:creationId xmlns:p14="http://schemas.microsoft.com/office/powerpoint/2010/main" val="19925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1">
            <a:extLst>
              <a:ext uri="{FF2B5EF4-FFF2-40B4-BE49-F238E27FC236}">
                <a16:creationId xmlns:a16="http://schemas.microsoft.com/office/drawing/2014/main" id="{F757B387-0816-48E2-A045-B5B87CAE5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08" y="1529262"/>
            <a:ext cx="923925" cy="533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Interessado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tângulo 2">
            <a:extLst>
              <a:ext uri="{FF2B5EF4-FFF2-40B4-BE49-F238E27FC236}">
                <a16:creationId xmlns:a16="http://schemas.microsoft.com/office/drawing/2014/main" id="{34872FD3-0E4E-4814-8C1F-C2FF7AE3E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55" y="2967280"/>
            <a:ext cx="1066800" cy="60007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Adm.</a:t>
            </a:r>
            <a:endParaRPr kumimoji="0" lang="pt-BR" altLang="pt-BR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tângulo 3">
            <a:extLst>
              <a:ext uri="{FF2B5EF4-FFF2-40B4-BE49-F238E27FC236}">
                <a16:creationId xmlns:a16="http://schemas.microsoft.com/office/drawing/2014/main" id="{826F85EC-226C-4D56-ACCC-EFCF25897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029" y="2907471"/>
            <a:ext cx="685800" cy="29527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tângulo 4">
            <a:extLst>
              <a:ext uri="{FF2B5EF4-FFF2-40B4-BE49-F238E27FC236}">
                <a16:creationId xmlns:a16="http://schemas.microsoft.com/office/drawing/2014/main" id="{A3CAAC11-4E34-4F54-A1E1-7B81CF8F8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118" y="2967280"/>
            <a:ext cx="1114425" cy="201133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SEDUH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tângulo 5">
            <a:extLst>
              <a:ext uri="{FF2B5EF4-FFF2-40B4-BE49-F238E27FC236}">
                <a16:creationId xmlns:a16="http://schemas.microsoft.com/office/drawing/2014/main" id="{B3E21455-97E4-455F-AD6B-666905A78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286" y="1859891"/>
            <a:ext cx="819150" cy="29527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SUDEC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tângulo 6">
            <a:extLst>
              <a:ext uri="{FF2B5EF4-FFF2-40B4-BE49-F238E27FC236}">
                <a16:creationId xmlns:a16="http://schemas.microsoft.com/office/drawing/2014/main" id="{B71E24CF-9802-4B93-9C5C-6C5C6D493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2" y="3475567"/>
            <a:ext cx="762000" cy="27622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SCUB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tângulo: Cantos Arredondados 32">
            <a:extLst>
              <a:ext uri="{FF2B5EF4-FFF2-40B4-BE49-F238E27FC236}">
                <a16:creationId xmlns:a16="http://schemas.microsoft.com/office/drawing/2014/main" id="{ED1EA276-D4BD-40DF-9C92-7781FAD5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838" y="3655825"/>
            <a:ext cx="1552575" cy="695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B4C6E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Substituição e locação de mobiliário de pequeno porte</a:t>
            </a:r>
          </a:p>
        </p:txBody>
      </p:sp>
      <p:sp>
        <p:nvSpPr>
          <p:cNvPr id="89" name="Retângulo: Cantos Arredondados 34">
            <a:extLst>
              <a:ext uri="{FF2B5EF4-FFF2-40B4-BE49-F238E27FC236}">
                <a16:creationId xmlns:a16="http://schemas.microsoft.com/office/drawing/2014/main" id="{7EA07DB1-95F2-472F-8EAA-3797FF8FC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516" y="1329629"/>
            <a:ext cx="1688825" cy="10039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B4C6E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Embelezamento, manutenção, organização de espaços ou projetos já aprovados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tângulo: Cantos Arredondados 40">
            <a:extLst>
              <a:ext uri="{FF2B5EF4-FFF2-40B4-BE49-F238E27FC236}">
                <a16:creationId xmlns:a16="http://schemas.microsoft.com/office/drawing/2014/main" id="{5C6A5DD7-CBCF-47A4-8181-191D92986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39" y="2143473"/>
            <a:ext cx="1247775" cy="12226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B4C6E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Parques Urbanos, Monumentos e Estacionamento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Público</a:t>
            </a:r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D2B71933-0810-4D05-A484-E2AE245045F8}"/>
              </a:ext>
            </a:extLst>
          </p:cNvPr>
          <p:cNvCxnSpPr/>
          <p:nvPr/>
        </p:nvCxnSpPr>
        <p:spPr>
          <a:xfrm flipH="1" flipV="1">
            <a:off x="2513965" y="6649085"/>
            <a:ext cx="269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tângulo: Cantos Arredondados 58">
            <a:extLst>
              <a:ext uri="{FF2B5EF4-FFF2-40B4-BE49-F238E27FC236}">
                <a16:creationId xmlns:a16="http://schemas.microsoft.com/office/drawing/2014/main" id="{A58C4702-1627-4B52-A235-55AF831B9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71" y="596535"/>
            <a:ext cx="1219200" cy="435769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8EAAD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Requerimento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29">
            <a:extLst>
              <a:ext uri="{FF2B5EF4-FFF2-40B4-BE49-F238E27FC236}">
                <a16:creationId xmlns:a16="http://schemas.microsoft.com/office/drawing/2014/main" id="{0DA3D95E-D23F-4F25-ABE6-E18AB2E5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80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8" name="Rectangle 132">
            <a:extLst>
              <a:ext uri="{FF2B5EF4-FFF2-40B4-BE49-F238E27FC236}">
                <a16:creationId xmlns:a16="http://schemas.microsoft.com/office/drawing/2014/main" id="{CF91920A-BC71-43E4-A925-C328C8B6E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7800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6E3CD170-14C0-4F46-8856-DC58FBAF9CEA}"/>
              </a:ext>
            </a:extLst>
          </p:cNvPr>
          <p:cNvCxnSpPr>
            <a:cxnSpLocks/>
            <a:stCxn id="79" idx="3"/>
            <a:endCxn id="80" idx="1"/>
          </p:cNvCxnSpPr>
          <p:nvPr/>
        </p:nvCxnSpPr>
        <p:spPr>
          <a:xfrm flipV="1">
            <a:off x="1538555" y="3055109"/>
            <a:ext cx="730474" cy="21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de Seta Reta 134">
            <a:extLst>
              <a:ext uri="{FF2B5EF4-FFF2-40B4-BE49-F238E27FC236}">
                <a16:creationId xmlns:a16="http://schemas.microsoft.com/office/drawing/2014/main" id="{461D6BF9-A5B7-4DF4-875A-220CC9BAC243}"/>
              </a:ext>
            </a:extLst>
          </p:cNvPr>
          <p:cNvCxnSpPr>
            <a:cxnSpLocks/>
            <a:stCxn id="80" idx="3"/>
            <a:endCxn id="81" idx="1"/>
          </p:cNvCxnSpPr>
          <p:nvPr/>
        </p:nvCxnSpPr>
        <p:spPr>
          <a:xfrm>
            <a:off x="2954829" y="3055109"/>
            <a:ext cx="428289" cy="1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de Seta Reta 190">
            <a:extLst>
              <a:ext uri="{FF2B5EF4-FFF2-40B4-BE49-F238E27FC236}">
                <a16:creationId xmlns:a16="http://schemas.microsoft.com/office/drawing/2014/main" id="{A20AF2E4-6E03-4709-A85B-F1E92F09431D}"/>
              </a:ext>
            </a:extLst>
          </p:cNvPr>
          <p:cNvCxnSpPr>
            <a:cxnSpLocks/>
            <a:stCxn id="104" idx="2"/>
            <a:endCxn id="78" idx="0"/>
          </p:cNvCxnSpPr>
          <p:nvPr/>
        </p:nvCxnSpPr>
        <p:spPr>
          <a:xfrm>
            <a:off x="986971" y="1032304"/>
            <a:ext cx="0" cy="49695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>
            <a:extLst>
              <a:ext uri="{FF2B5EF4-FFF2-40B4-BE49-F238E27FC236}">
                <a16:creationId xmlns:a16="http://schemas.microsoft.com/office/drawing/2014/main" id="{C746630C-BED6-4E89-9AE7-A6267425EA62}"/>
              </a:ext>
            </a:extLst>
          </p:cNvPr>
          <p:cNvCxnSpPr>
            <a:cxnSpLocks/>
            <a:stCxn id="81" idx="2"/>
            <a:endCxn id="87" idx="1"/>
          </p:cNvCxnSpPr>
          <p:nvPr/>
        </p:nvCxnSpPr>
        <p:spPr>
          <a:xfrm>
            <a:off x="3940331" y="3168413"/>
            <a:ext cx="746507" cy="835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id="{30727A30-D722-4F7D-BAE4-B80B7CCECA3B}"/>
              </a:ext>
            </a:extLst>
          </p:cNvPr>
          <p:cNvCxnSpPr>
            <a:cxnSpLocks/>
            <a:stCxn id="87" idx="3"/>
            <a:endCxn id="83" idx="1"/>
          </p:cNvCxnSpPr>
          <p:nvPr/>
        </p:nvCxnSpPr>
        <p:spPr>
          <a:xfrm flipV="1">
            <a:off x="6239413" y="3613680"/>
            <a:ext cx="451899" cy="38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de Seta Reta 138">
            <a:extLst>
              <a:ext uri="{FF2B5EF4-FFF2-40B4-BE49-F238E27FC236}">
                <a16:creationId xmlns:a16="http://schemas.microsoft.com/office/drawing/2014/main" id="{DBB349FD-E4B8-40A1-92D9-8280C53F1023}"/>
              </a:ext>
            </a:extLst>
          </p:cNvPr>
          <p:cNvCxnSpPr>
            <a:cxnSpLocks/>
            <a:stCxn id="93" idx="3"/>
            <a:endCxn id="83" idx="0"/>
          </p:cNvCxnSpPr>
          <p:nvPr/>
        </p:nvCxnSpPr>
        <p:spPr>
          <a:xfrm>
            <a:off x="6087014" y="2754788"/>
            <a:ext cx="985298" cy="720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de Seta Reta 141">
            <a:extLst>
              <a:ext uri="{FF2B5EF4-FFF2-40B4-BE49-F238E27FC236}">
                <a16:creationId xmlns:a16="http://schemas.microsoft.com/office/drawing/2014/main" id="{FB424DB0-3F32-45B6-918A-A5C668A7BFDF}"/>
              </a:ext>
            </a:extLst>
          </p:cNvPr>
          <p:cNvCxnSpPr>
            <a:cxnSpLocks/>
            <a:stCxn id="93" idx="3"/>
            <a:endCxn id="82" idx="2"/>
          </p:cNvCxnSpPr>
          <p:nvPr/>
        </p:nvCxnSpPr>
        <p:spPr>
          <a:xfrm flipV="1">
            <a:off x="6087014" y="2155166"/>
            <a:ext cx="920847" cy="599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ctor de Seta Reta 204">
            <a:extLst>
              <a:ext uri="{FF2B5EF4-FFF2-40B4-BE49-F238E27FC236}">
                <a16:creationId xmlns:a16="http://schemas.microsoft.com/office/drawing/2014/main" id="{9C21535D-8303-436C-B68D-A679BE681B2B}"/>
              </a:ext>
            </a:extLst>
          </p:cNvPr>
          <p:cNvCxnSpPr>
            <a:cxnSpLocks/>
            <a:stCxn id="81" idx="0"/>
            <a:endCxn id="93" idx="1"/>
          </p:cNvCxnSpPr>
          <p:nvPr/>
        </p:nvCxnSpPr>
        <p:spPr>
          <a:xfrm flipV="1">
            <a:off x="3940331" y="2754788"/>
            <a:ext cx="898908" cy="212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 de Seta Reta 211">
            <a:extLst>
              <a:ext uri="{FF2B5EF4-FFF2-40B4-BE49-F238E27FC236}">
                <a16:creationId xmlns:a16="http://schemas.microsoft.com/office/drawing/2014/main" id="{C43EF5F1-4CE5-479F-9855-70A8AC362615}"/>
              </a:ext>
            </a:extLst>
          </p:cNvPr>
          <p:cNvCxnSpPr>
            <a:cxnSpLocks/>
            <a:stCxn id="78" idx="2"/>
            <a:endCxn id="79" idx="0"/>
          </p:cNvCxnSpPr>
          <p:nvPr/>
        </p:nvCxnSpPr>
        <p:spPr>
          <a:xfrm>
            <a:off x="986971" y="2062662"/>
            <a:ext cx="18184" cy="90461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A07193B-D257-437B-9D71-89CBAC2DE15F}"/>
              </a:ext>
            </a:extLst>
          </p:cNvPr>
          <p:cNvCxnSpPr>
            <a:cxnSpLocks/>
            <a:stCxn id="89" idx="2"/>
            <a:endCxn id="79" idx="0"/>
          </p:cNvCxnSpPr>
          <p:nvPr/>
        </p:nvCxnSpPr>
        <p:spPr>
          <a:xfrm flipH="1">
            <a:off x="1005155" y="2333572"/>
            <a:ext cx="1606774" cy="6337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2B4829E-50CE-4629-826F-DDC92CA43BA0}"/>
              </a:ext>
            </a:extLst>
          </p:cNvPr>
          <p:cNvCxnSpPr>
            <a:stCxn id="80" idx="0"/>
            <a:endCxn id="89" idx="2"/>
          </p:cNvCxnSpPr>
          <p:nvPr/>
        </p:nvCxnSpPr>
        <p:spPr>
          <a:xfrm flipV="1">
            <a:off x="2611929" y="2333572"/>
            <a:ext cx="0" cy="573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4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1">
            <a:extLst>
              <a:ext uri="{FF2B5EF4-FFF2-40B4-BE49-F238E27FC236}">
                <a16:creationId xmlns:a16="http://schemas.microsoft.com/office/drawing/2014/main" id="{F757B387-0816-48E2-A045-B5B87CAE5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702" y="2213136"/>
            <a:ext cx="923925" cy="533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Interessado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tângulo 2">
            <a:extLst>
              <a:ext uri="{FF2B5EF4-FFF2-40B4-BE49-F238E27FC236}">
                <a16:creationId xmlns:a16="http://schemas.microsoft.com/office/drawing/2014/main" id="{34872FD3-0E4E-4814-8C1F-C2FF7AE3E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5" y="2173287"/>
            <a:ext cx="1066800" cy="60007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Adm.</a:t>
            </a:r>
            <a:endParaRPr kumimoji="0" lang="pt-BR" altLang="pt-BR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tângulo 5">
            <a:extLst>
              <a:ext uri="{FF2B5EF4-FFF2-40B4-BE49-F238E27FC236}">
                <a16:creationId xmlns:a16="http://schemas.microsoft.com/office/drawing/2014/main" id="{B3E21455-97E4-455F-AD6B-666905A78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57" y="1540419"/>
            <a:ext cx="819150" cy="29527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SUDEC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tângulo 6">
            <a:extLst>
              <a:ext uri="{FF2B5EF4-FFF2-40B4-BE49-F238E27FC236}">
                <a16:creationId xmlns:a16="http://schemas.microsoft.com/office/drawing/2014/main" id="{B71E24CF-9802-4B93-9C5C-6C5C6D493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63" y="3073135"/>
            <a:ext cx="762000" cy="276225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SCUB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tângulo 7">
            <a:extLst>
              <a:ext uri="{FF2B5EF4-FFF2-40B4-BE49-F238E27FC236}">
                <a16:creationId xmlns:a16="http://schemas.microsoft.com/office/drawing/2014/main" id="{590BDB98-9BA0-4D0E-A551-C629FB505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453" y="2300114"/>
            <a:ext cx="838200" cy="36195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SUPAR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tângulo: Cantos Arredondados 46">
            <a:extLst>
              <a:ext uri="{FF2B5EF4-FFF2-40B4-BE49-F238E27FC236}">
                <a16:creationId xmlns:a16="http://schemas.microsoft.com/office/drawing/2014/main" id="{88947EC1-FFDD-4AE0-AE42-CC0851AB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18" y="2248800"/>
            <a:ext cx="922429" cy="44905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8EAAD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Emissão de Diretrizes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D2B71933-0810-4D05-A484-E2AE245045F8}"/>
              </a:ext>
            </a:extLst>
          </p:cNvPr>
          <p:cNvCxnSpPr/>
          <p:nvPr/>
        </p:nvCxnSpPr>
        <p:spPr>
          <a:xfrm flipH="1" flipV="1">
            <a:off x="2513965" y="6649085"/>
            <a:ext cx="269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tângulo: Cantos Arredondados 65">
            <a:extLst>
              <a:ext uri="{FF2B5EF4-FFF2-40B4-BE49-F238E27FC236}">
                <a16:creationId xmlns:a16="http://schemas.microsoft.com/office/drawing/2014/main" id="{2CA48FB3-F9AD-4491-BACA-DF954518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095" y="3117332"/>
            <a:ext cx="1285875" cy="504825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8EAAD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>
                <a:latin typeface="Calibri" panose="020F0502020204030204" pitchFamily="34" charset="0"/>
                <a:cs typeface="Times New Roman" panose="02020603050405020304" pitchFamily="18" charset="0"/>
              </a:rPr>
              <a:t>Termo de Cooperação</a:t>
            </a:r>
          </a:p>
        </p:txBody>
      </p:sp>
      <p:sp>
        <p:nvSpPr>
          <p:cNvPr id="113" name="Retângulo: Cantos Arredondados 68">
            <a:extLst>
              <a:ext uri="{FF2B5EF4-FFF2-40B4-BE49-F238E27FC236}">
                <a16:creationId xmlns:a16="http://schemas.microsoft.com/office/drawing/2014/main" id="{23E0BB83-D124-4668-BE03-99CDD397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653" y="1471840"/>
            <a:ext cx="1323975" cy="476250"/>
          </a:xfrm>
          <a:prstGeom prst="roundRect">
            <a:avLst>
              <a:gd name="adj" fmla="val 16667"/>
            </a:avLst>
          </a:prstGeom>
          <a:solidFill>
            <a:srgbClr val="8EAADB"/>
          </a:solidFill>
          <a:ln w="12700">
            <a:solidFill>
              <a:srgbClr val="8EAAD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Técnica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29">
            <a:extLst>
              <a:ext uri="{FF2B5EF4-FFF2-40B4-BE49-F238E27FC236}">
                <a16:creationId xmlns:a16="http://schemas.microsoft.com/office/drawing/2014/main" id="{0DA3D95E-D23F-4F25-ABE6-E18AB2E5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80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8" name="Rectangle 132">
            <a:extLst>
              <a:ext uri="{FF2B5EF4-FFF2-40B4-BE49-F238E27FC236}">
                <a16:creationId xmlns:a16="http://schemas.microsoft.com/office/drawing/2014/main" id="{CF91920A-BC71-43E4-A925-C328C8B6E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7800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48">
            <a:extLst>
              <a:ext uri="{FF2B5EF4-FFF2-40B4-BE49-F238E27FC236}">
                <a16:creationId xmlns:a16="http://schemas.microsoft.com/office/drawing/2014/main" id="{1A91858C-5AB2-400C-93E9-01E3E000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35" y="1190852"/>
            <a:ext cx="780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tângulo: Cantos Arredondados 195">
            <a:extLst>
              <a:ext uri="{FF2B5EF4-FFF2-40B4-BE49-F238E27FC236}">
                <a16:creationId xmlns:a16="http://schemas.microsoft.com/office/drawing/2014/main" id="{37F8592C-DDDB-4691-8D46-BFEFCF4E4DD8}"/>
              </a:ext>
            </a:extLst>
          </p:cNvPr>
          <p:cNvSpPr/>
          <p:nvPr/>
        </p:nvSpPr>
        <p:spPr>
          <a:xfrm>
            <a:off x="2582653" y="682770"/>
            <a:ext cx="1323975" cy="514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Análise Decreto 38247/2017 </a:t>
            </a:r>
          </a:p>
        </p:txBody>
      </p:sp>
      <p:sp>
        <p:nvSpPr>
          <p:cNvPr id="219" name="Elipse 218">
            <a:extLst>
              <a:ext uri="{FF2B5EF4-FFF2-40B4-BE49-F238E27FC236}">
                <a16:creationId xmlns:a16="http://schemas.microsoft.com/office/drawing/2014/main" id="{08EB6A9E-6152-46AE-85FC-139541706940}"/>
              </a:ext>
            </a:extLst>
          </p:cNvPr>
          <p:cNvSpPr/>
          <p:nvPr/>
        </p:nvSpPr>
        <p:spPr>
          <a:xfrm>
            <a:off x="4962551" y="3957487"/>
            <a:ext cx="1446962" cy="57645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Publicação DODF</a:t>
            </a:r>
          </a:p>
        </p:txBody>
      </p:sp>
      <p:cxnSp>
        <p:nvCxnSpPr>
          <p:cNvPr id="221" name="Conector de Seta Reta 220">
            <a:extLst>
              <a:ext uri="{FF2B5EF4-FFF2-40B4-BE49-F238E27FC236}">
                <a16:creationId xmlns:a16="http://schemas.microsoft.com/office/drawing/2014/main" id="{21E5A023-6447-4330-A9D1-570550B30555}"/>
              </a:ext>
            </a:extLst>
          </p:cNvPr>
          <p:cNvCxnSpPr>
            <a:cxnSpLocks/>
            <a:stCxn id="110" idx="2"/>
            <a:endCxn id="219" idx="0"/>
          </p:cNvCxnSpPr>
          <p:nvPr/>
        </p:nvCxnSpPr>
        <p:spPr>
          <a:xfrm flipH="1">
            <a:off x="5686032" y="3622157"/>
            <a:ext cx="1" cy="33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4116671-AA2D-4A6B-B382-5F1251016667}"/>
              </a:ext>
            </a:extLst>
          </p:cNvPr>
          <p:cNvCxnSpPr>
            <a:cxnSpLocks/>
            <a:stCxn id="82" idx="2"/>
            <a:endCxn id="98" idx="0"/>
          </p:cNvCxnSpPr>
          <p:nvPr/>
        </p:nvCxnSpPr>
        <p:spPr>
          <a:xfrm>
            <a:off x="884732" y="1835694"/>
            <a:ext cx="1" cy="413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E973D045-58BF-4DB1-AE11-E32530594839}"/>
              </a:ext>
            </a:extLst>
          </p:cNvPr>
          <p:cNvCxnSpPr>
            <a:cxnSpLocks/>
            <a:stCxn id="83" idx="0"/>
            <a:endCxn id="98" idx="2"/>
          </p:cNvCxnSpPr>
          <p:nvPr/>
        </p:nvCxnSpPr>
        <p:spPr>
          <a:xfrm flipH="1" flipV="1">
            <a:off x="884733" y="2697850"/>
            <a:ext cx="12230" cy="375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B8A39BF-7743-4948-93A8-855B513C410F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1345947" y="2473325"/>
            <a:ext cx="408950" cy="7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4F87E97A-17D4-4F08-A076-40650383B3C0}"/>
              </a:ext>
            </a:extLst>
          </p:cNvPr>
          <p:cNvCxnSpPr>
            <a:cxnSpLocks/>
            <a:stCxn id="84" idx="3"/>
            <a:endCxn id="79" idx="1"/>
          </p:cNvCxnSpPr>
          <p:nvPr/>
        </p:nvCxnSpPr>
        <p:spPr>
          <a:xfrm flipV="1">
            <a:off x="2582653" y="2473325"/>
            <a:ext cx="1532152" cy="7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5AD8D131-84CC-4D99-86D1-8E541F9FEB50}"/>
              </a:ext>
            </a:extLst>
          </p:cNvPr>
          <p:cNvCxnSpPr>
            <a:stCxn id="79" idx="3"/>
            <a:endCxn id="78" idx="1"/>
          </p:cNvCxnSpPr>
          <p:nvPr/>
        </p:nvCxnSpPr>
        <p:spPr>
          <a:xfrm>
            <a:off x="5181605" y="2473325"/>
            <a:ext cx="1032097" cy="6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de Seta Reta 108">
            <a:extLst>
              <a:ext uri="{FF2B5EF4-FFF2-40B4-BE49-F238E27FC236}">
                <a16:creationId xmlns:a16="http://schemas.microsoft.com/office/drawing/2014/main" id="{FCC966D8-9328-4BF7-8C1D-60F942493004}"/>
              </a:ext>
            </a:extLst>
          </p:cNvPr>
          <p:cNvCxnSpPr>
            <a:stCxn id="79" idx="2"/>
            <a:endCxn id="110" idx="0"/>
          </p:cNvCxnSpPr>
          <p:nvPr/>
        </p:nvCxnSpPr>
        <p:spPr>
          <a:xfrm>
            <a:off x="4648205" y="2773362"/>
            <a:ext cx="1037828" cy="34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de Seta Reta 119">
            <a:extLst>
              <a:ext uri="{FF2B5EF4-FFF2-40B4-BE49-F238E27FC236}">
                <a16:creationId xmlns:a16="http://schemas.microsoft.com/office/drawing/2014/main" id="{1FF96045-3F06-4507-A432-E064AC7ADE02}"/>
              </a:ext>
            </a:extLst>
          </p:cNvPr>
          <p:cNvCxnSpPr>
            <a:stCxn id="78" idx="2"/>
            <a:endCxn id="110" idx="0"/>
          </p:cNvCxnSpPr>
          <p:nvPr/>
        </p:nvCxnSpPr>
        <p:spPr>
          <a:xfrm flipH="1">
            <a:off x="5686033" y="2746536"/>
            <a:ext cx="989632" cy="37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de Seta Reta 129">
            <a:extLst>
              <a:ext uri="{FF2B5EF4-FFF2-40B4-BE49-F238E27FC236}">
                <a16:creationId xmlns:a16="http://schemas.microsoft.com/office/drawing/2014/main" id="{08F3F278-976C-4F60-84F6-A6F2357EC870}"/>
              </a:ext>
            </a:extLst>
          </p:cNvPr>
          <p:cNvCxnSpPr>
            <a:stCxn id="196" idx="2"/>
            <a:endCxn id="113" idx="0"/>
          </p:cNvCxnSpPr>
          <p:nvPr/>
        </p:nvCxnSpPr>
        <p:spPr>
          <a:xfrm>
            <a:off x="3244641" y="1197415"/>
            <a:ext cx="0" cy="274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de Seta Reta 132">
            <a:extLst>
              <a:ext uri="{FF2B5EF4-FFF2-40B4-BE49-F238E27FC236}">
                <a16:creationId xmlns:a16="http://schemas.microsoft.com/office/drawing/2014/main" id="{901E83DC-ABFD-429E-80A4-538D8003B241}"/>
              </a:ext>
            </a:extLst>
          </p:cNvPr>
          <p:cNvCxnSpPr>
            <a:cxnSpLocks/>
            <a:stCxn id="113" idx="2"/>
          </p:cNvCxnSpPr>
          <p:nvPr/>
        </p:nvCxnSpPr>
        <p:spPr>
          <a:xfrm>
            <a:off x="3244641" y="1948090"/>
            <a:ext cx="0" cy="505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97849"/>
            <a:ext cx="7800975" cy="487560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29608" y="1896622"/>
            <a:ext cx="4441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+mj-lt"/>
              </a:rPr>
              <a:t>Secretário - </a:t>
            </a:r>
            <a:r>
              <a:rPr lang="pt-BR" sz="1200" b="1" i="1" dirty="0">
                <a:solidFill>
                  <a:srgbClr val="FFFF00"/>
                </a:solidFill>
                <a:latin typeface="+mj-lt"/>
              </a:rPr>
              <a:t>Mateus Oliveira</a:t>
            </a:r>
          </a:p>
          <a:p>
            <a:r>
              <a:rPr lang="pt-BR" sz="1200" b="1" dirty="0">
                <a:solidFill>
                  <a:schemeClr val="bg1"/>
                </a:solidFill>
                <a:latin typeface="+mj-lt"/>
              </a:rPr>
              <a:t>Secretária Executiva - </a:t>
            </a:r>
            <a:r>
              <a:rPr lang="pt-BR" sz="1200" b="1" i="1" dirty="0">
                <a:solidFill>
                  <a:srgbClr val="FFFF00"/>
                </a:solidFill>
                <a:latin typeface="+mj-lt"/>
              </a:rPr>
              <a:t>Giselle Moll</a:t>
            </a:r>
          </a:p>
          <a:p>
            <a:r>
              <a:rPr lang="pt-BR" sz="1200" b="1" dirty="0">
                <a:solidFill>
                  <a:schemeClr val="bg1"/>
                </a:solidFill>
                <a:latin typeface="+mj-lt"/>
              </a:rPr>
              <a:t>Chefe de Gabinete - </a:t>
            </a:r>
            <a:r>
              <a:rPr lang="pt-BR" sz="1200" b="1" i="1" dirty="0">
                <a:solidFill>
                  <a:srgbClr val="FFFF00"/>
                </a:solidFill>
                <a:latin typeface="+mj-lt"/>
              </a:rPr>
              <a:t>Isabela </a:t>
            </a:r>
            <a:r>
              <a:rPr lang="pt-BR" sz="1200" b="1" i="1" dirty="0" err="1">
                <a:solidFill>
                  <a:srgbClr val="FFFF00"/>
                </a:solidFill>
                <a:latin typeface="+mj-lt"/>
              </a:rPr>
              <a:t>Amorelli</a:t>
            </a:r>
            <a:endParaRPr lang="pt-BR" sz="1200" b="1" i="1" dirty="0">
              <a:solidFill>
                <a:srgbClr val="FFFF00"/>
              </a:solidFill>
              <a:latin typeface="+mj-lt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+mj-lt"/>
              </a:rPr>
              <a:t>Subsecretária –</a:t>
            </a:r>
            <a:r>
              <a:rPr lang="pt-BR" sz="1200" b="1" i="1" dirty="0">
                <a:solidFill>
                  <a:srgbClr val="FFFF00"/>
                </a:solidFill>
              </a:rPr>
              <a:t> Janaína Vieira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Assessora SUDEC– </a:t>
            </a:r>
            <a:r>
              <a:rPr lang="pt-BR" sz="1200" b="1" i="1" dirty="0">
                <a:solidFill>
                  <a:srgbClr val="FFFF00"/>
                </a:solidFill>
              </a:rPr>
              <a:t>Andréa Moura</a:t>
            </a:r>
          </a:p>
          <a:p>
            <a:pPr marL="0" marR="0" lvl="0" indent="0" algn="l" defTabSz="608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Assessora SUDEC– </a:t>
            </a:r>
            <a:r>
              <a:rPr kumimoji="0" 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Letícia </a:t>
            </a:r>
            <a:r>
              <a:rPr kumimoji="0" lang="pt-BR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Luzardo</a:t>
            </a:r>
            <a:endParaRPr kumimoji="0" lang="pt-BR" sz="1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pt-BR" sz="1200" b="1" dirty="0">
                <a:solidFill>
                  <a:schemeClr val="bg1"/>
                </a:solidFill>
              </a:rPr>
              <a:t>ULINF/SUPAR – </a:t>
            </a:r>
            <a:r>
              <a:rPr lang="pt-BR" sz="1200" b="1" i="1" dirty="0">
                <a:solidFill>
                  <a:srgbClr val="FFFF00"/>
                </a:solidFill>
              </a:rPr>
              <a:t>Vítor </a:t>
            </a:r>
            <a:r>
              <a:rPr lang="pt-BR" sz="1200" b="1" i="1" dirty="0" err="1">
                <a:solidFill>
                  <a:srgbClr val="FFFF00"/>
                </a:solidFill>
              </a:rPr>
              <a:t>Recondo</a:t>
            </a:r>
            <a:r>
              <a:rPr lang="pt-BR" sz="1200" b="1" i="1" dirty="0">
                <a:solidFill>
                  <a:srgbClr val="FFFF00"/>
                </a:solidFill>
              </a:rPr>
              <a:t> Freire</a:t>
            </a:r>
            <a:endParaRPr lang="pt-BR" sz="1200" b="1" dirty="0">
              <a:solidFill>
                <a:schemeClr val="bg1"/>
              </a:solidFill>
            </a:endParaRPr>
          </a:p>
          <a:p>
            <a:endParaRPr lang="pt-BR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67951" y="716562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</a:rPr>
              <a:t>Obrigado</a:t>
            </a:r>
            <a:endParaRPr lang="pt-BR" sz="3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53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99156" y="1064702"/>
            <a:ext cx="7297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i="1" dirty="0">
                <a:solidFill>
                  <a:srgbClr val="0070C0"/>
                </a:solidFill>
              </a:rPr>
              <a:t>DECRETO Nº 22.939, DE 8 DE MAIO DE 2002</a:t>
            </a:r>
          </a:p>
          <a:p>
            <a:pPr marL="1502816" lvl="4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serviços de utilidade pública do tipo: coletores de lixo urbano; caixas de correio; telefones públicos; cadeiras de engraxates; cilindros de propaganda; termômetros e relógios públicos; cabines eletrônicas de bancos;</a:t>
            </a:r>
          </a:p>
          <a:p>
            <a:pPr marL="1502816" lvl="4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outros que venham a ser definidos em ato próprio pela SEDUH.</a:t>
            </a:r>
            <a:endParaRPr lang="pt-BR" sz="1400" dirty="0"/>
          </a:p>
          <a:p>
            <a:pPr marL="1198550" lvl="3" indent="-285750" algn="just">
              <a:buFont typeface="Wingdings" panose="05000000000000000000" pitchFamily="2" charset="2"/>
              <a:buChar char="Ø"/>
            </a:pPr>
            <a:r>
              <a:rPr lang="pt-BR" sz="1400" dirty="0"/>
              <a:t>reformulações de sistema viário do tipo:</a:t>
            </a:r>
          </a:p>
          <a:p>
            <a:pPr marL="1559966" lvl="4" indent="-34290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retornos;</a:t>
            </a:r>
          </a:p>
          <a:p>
            <a:pPr marL="1559966" lvl="4" indent="-34290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faixas de aceleração e desaceleração;</a:t>
            </a:r>
          </a:p>
          <a:p>
            <a:pPr marL="1559966" lvl="4" indent="-34290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baias de embarque e desembarque;</a:t>
            </a:r>
          </a:p>
          <a:p>
            <a:pPr marL="1198550" lvl="3" indent="-285750" algn="just">
              <a:buFont typeface="Wingdings" panose="05000000000000000000" pitchFamily="2" charset="2"/>
              <a:buChar char="Ø"/>
            </a:pPr>
            <a:r>
              <a:rPr lang="pt-BR" sz="1400" dirty="0"/>
              <a:t>detalhamento de estacionamentos públicos, previamente definidos em projeto de urbanismo aprovado pelo Governador do Distrito Federal;</a:t>
            </a:r>
          </a:p>
          <a:p>
            <a:pPr lvl="1" algn="just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3846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99156" y="1058439"/>
            <a:ext cx="7266148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i="1" dirty="0">
                <a:solidFill>
                  <a:srgbClr val="0070C0"/>
                </a:solidFill>
              </a:rPr>
              <a:t>DECRETO Nº 22.939, DE 8 DE MAIO DE 2002 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1388516" lvl="4" indent="-171450" algn="just">
              <a:buFont typeface="Wingdings" panose="05000000000000000000" pitchFamily="2" charset="2"/>
              <a:buChar char="Ø"/>
              <a:defRPr/>
            </a:pPr>
            <a:r>
              <a:rPr lang="pt-BR" sz="1400" dirty="0"/>
              <a:t>paisagismo de espaços livres de uso público, previamente definidos em projeto de urbanismo aprovado pelo Governador do Distrito Federal, </a:t>
            </a:r>
            <a:r>
              <a:rPr lang="pt-BR" sz="1400" b="1" dirty="0"/>
              <a:t>excetuando os projetos de paisagismo localizados em áreas centrais</a:t>
            </a:r>
            <a:r>
              <a:rPr lang="pt-BR" sz="1400" dirty="0" smtClean="0"/>
              <a:t>;</a:t>
            </a:r>
          </a:p>
          <a:p>
            <a:pPr marL="1388516" lvl="4" indent="-171450" algn="just">
              <a:buFont typeface="Wingdings" panose="05000000000000000000" pitchFamily="2" charset="2"/>
              <a:buChar char="Ø"/>
              <a:defRPr/>
            </a:pPr>
            <a:endParaRPr lang="pt-BR" sz="1400" dirty="0"/>
          </a:p>
          <a:p>
            <a:pPr marL="1388516" lvl="4" indent="-171450" algn="just">
              <a:buFont typeface="Wingdings" panose="05000000000000000000" pitchFamily="2" charset="2"/>
              <a:buChar char="Ø"/>
              <a:defRPr/>
            </a:pPr>
            <a:r>
              <a:rPr lang="pt-BR" sz="1400" dirty="0"/>
              <a:t>definição de acessos a lotes, </a:t>
            </a:r>
            <a:r>
              <a:rPr lang="pt-BR" sz="1400" b="1" dirty="0"/>
              <a:t>excetuando aqueles que abriguem </a:t>
            </a:r>
            <a:r>
              <a:rPr lang="pt-BR" sz="1400" b="1" dirty="0" err="1"/>
              <a:t>pólos</a:t>
            </a:r>
            <a:r>
              <a:rPr lang="pt-BR" sz="1400" b="1" dirty="0"/>
              <a:t> geradores de tráfego e postos de abastecimentos de combustível.</a:t>
            </a:r>
          </a:p>
          <a:p>
            <a:pPr lvl="4" algn="just"/>
            <a:endParaRPr lang="pt-BR" sz="1400" dirty="0"/>
          </a:p>
          <a:p>
            <a:pPr marL="2168500" lvl="6" indent="-342900" algn="just">
              <a:buFont typeface="Wingdings" panose="05000000000000000000" pitchFamily="2" charset="2"/>
              <a:buChar char="Ø"/>
            </a:pPr>
            <a:endParaRPr lang="pt-BR" sz="1100" dirty="0">
              <a:effectLst/>
            </a:endParaRPr>
          </a:p>
          <a:p>
            <a:pPr lvl="1" algn="just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0282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99156" y="1052176"/>
            <a:ext cx="73851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i="1" dirty="0">
                <a:solidFill>
                  <a:srgbClr val="0070C0"/>
                </a:solidFill>
              </a:rPr>
              <a:t>DECRETO Nº 22.939, DE 8 DE MAIO DE 2002 </a:t>
            </a:r>
          </a:p>
          <a:p>
            <a:pPr algn="just"/>
            <a:endParaRPr lang="pt-BR" sz="1400" b="1" i="1" dirty="0">
              <a:solidFill>
                <a:srgbClr val="0070C0"/>
              </a:solidFill>
            </a:endParaRPr>
          </a:p>
          <a:p>
            <a:pPr marL="894283" lvl="2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Grupo 2: projetos de urbanismo que poderão ser elaborados e aprovados pelas Administrações Regionais, desde que submetidos à apreciação prévia da Subsecretaria de Urbanismo e Preservação – SUDUR da Secretaria de Estado de Desenvolvimento Urbano e Habitação – SEDUH.</a:t>
            </a:r>
          </a:p>
          <a:p>
            <a:pPr marL="1388516" lvl="4" indent="-17145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reformulações de sistema viário do tipo estacionamentos de veículos não previstos em projeto de urbanismo aprovado pelo Governador do Distrito Federal.</a:t>
            </a:r>
          </a:p>
          <a:p>
            <a:pPr marL="1388516" lvl="4" indent="-17145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definição de acessos a lotes que abriguem </a:t>
            </a:r>
            <a:r>
              <a:rPr lang="pt-BR" sz="1400" dirty="0" err="1">
                <a:effectLst/>
              </a:rPr>
              <a:t>pólos</a:t>
            </a:r>
            <a:r>
              <a:rPr lang="pt-BR" sz="1400" dirty="0">
                <a:effectLst/>
              </a:rPr>
              <a:t> geradores de tráfego e postos de abastecimento de combustível;</a:t>
            </a:r>
          </a:p>
          <a:p>
            <a:pPr marL="1388516" lvl="4" indent="-17145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definição/alteração de acessos a lotes, quando o acesso proposto localizar-se em via principal ou arterial e interurbana ou rural;</a:t>
            </a:r>
          </a:p>
          <a:p>
            <a:pPr lvl="1" algn="just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7441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Projetos que podem e devem ser elaborados pelas </a:t>
            </a:r>
            <a:r>
              <a:rPr lang="pt-BR" sz="1800" dirty="0" err="1"/>
              <a:t>RAs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99156" y="1045913"/>
            <a:ext cx="7122099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i="1" dirty="0">
                <a:solidFill>
                  <a:srgbClr val="0070C0"/>
                </a:solidFill>
              </a:rPr>
              <a:t>DECRETO Nº 22.939, DE 8 DE MAIO DE 2002 </a:t>
            </a:r>
          </a:p>
          <a:p>
            <a:pPr algn="just"/>
            <a:endParaRPr lang="pt-BR" sz="1400" b="1" i="1" dirty="0">
              <a:solidFill>
                <a:srgbClr val="0070C0"/>
              </a:solidFill>
              <a:effectLst/>
            </a:endParaRPr>
          </a:p>
          <a:p>
            <a:pPr marL="1388516" lvl="4" indent="-171450" algn="just">
              <a:buFont typeface="Wingdings" panose="05000000000000000000" pitchFamily="2" charset="2"/>
              <a:buChar char="Ø"/>
            </a:pPr>
            <a:r>
              <a:rPr lang="pt-BR" sz="1400" dirty="0"/>
              <a:t>paisagismo de espaços livres de uso público não definidos em projeto de urbanismo aprovado pelo Governador do Distrito Federal, bem como aqueles localizados em áreas centrais das Regiões Administrativas;</a:t>
            </a:r>
          </a:p>
          <a:p>
            <a:pPr marL="1388516" lvl="4" indent="-171450" algn="just">
              <a:buFont typeface="Wingdings" panose="05000000000000000000" pitchFamily="2" charset="2"/>
              <a:buChar char="Ø"/>
            </a:pPr>
            <a:r>
              <a:rPr lang="pt-BR" sz="1400" dirty="0">
                <a:effectLst/>
              </a:rPr>
              <a:t>locação de mobiliário urbano do tipo ponto de táxi.</a:t>
            </a:r>
          </a:p>
          <a:p>
            <a:pPr marL="2168500" lvl="6" indent="-342900" algn="just">
              <a:buFont typeface="Wingdings" panose="05000000000000000000" pitchFamily="2" charset="2"/>
              <a:buChar char="Ø"/>
            </a:pPr>
            <a:endParaRPr lang="pt-BR" sz="1100" dirty="0">
              <a:effectLst/>
            </a:endParaRPr>
          </a:p>
          <a:p>
            <a:pPr lvl="1" algn="just">
              <a:buSzPct val="80000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50961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14084</TotalTime>
  <Words>3935</Words>
  <Application>Microsoft Office PowerPoint</Application>
  <PresentationFormat>Personalizar</PresentationFormat>
  <Paragraphs>509</Paragraphs>
  <Slides>53</Slides>
  <Notes>53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Wingdings</vt:lpstr>
      <vt:lpstr>Tema do Office</vt:lpstr>
      <vt:lpstr>Planilha</vt:lpstr>
      <vt:lpstr>Apresentação do PowerPoint</vt:lpstr>
      <vt:lpstr>Apresentação do PowerPoint</vt:lpstr>
      <vt:lpstr>Apresentação do PowerPoint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Apresentação do PowerPoint</vt:lpstr>
      <vt:lpstr>Apresentação do PowerPoint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Nunan Kriemler Reis</dc:creator>
  <cp:lastModifiedBy>Janaina</cp:lastModifiedBy>
  <cp:revision>362</cp:revision>
  <cp:lastPrinted>2021-02-11T18:56:52Z</cp:lastPrinted>
  <dcterms:created xsi:type="dcterms:W3CDTF">2019-01-22T13:33:57Z</dcterms:created>
  <dcterms:modified xsi:type="dcterms:W3CDTF">2021-03-09T21:24:36Z</dcterms:modified>
</cp:coreProperties>
</file>