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6" r:id="rId4"/>
    <p:sldId id="284" r:id="rId5"/>
    <p:sldId id="278" r:id="rId6"/>
    <p:sldId id="282" r:id="rId7"/>
    <p:sldId id="279" r:id="rId8"/>
    <p:sldId id="280" r:id="rId9"/>
    <p:sldId id="285" r:id="rId10"/>
    <p:sldId id="297" r:id="rId11"/>
    <p:sldId id="287" r:id="rId12"/>
    <p:sldId id="288" r:id="rId13"/>
    <p:sldId id="290" r:id="rId14"/>
    <p:sldId id="292" r:id="rId15"/>
    <p:sldId id="296" r:id="rId16"/>
    <p:sldId id="295" r:id="rId17"/>
    <p:sldId id="298" r:id="rId18"/>
    <p:sldId id="300" r:id="rId19"/>
    <p:sldId id="301" r:id="rId20"/>
    <p:sldId id="302" r:id="rId21"/>
    <p:sldId id="260" r:id="rId22"/>
  </p:sldIdLst>
  <p:sldSz cx="10691813" cy="7556500"/>
  <p:notesSz cx="6769100" cy="9906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Estilo Médio 2 - Ênfas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828" y="72"/>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6678"/>
            <a:ext cx="9088041" cy="2630781"/>
          </a:xfrm>
        </p:spPr>
        <p:txBody>
          <a:bodyPr anchor="b"/>
          <a:lstStyle>
            <a:lvl1pPr algn="ctr">
              <a:defRPr sz="6611"/>
            </a:lvl1pPr>
          </a:lstStyle>
          <a:p>
            <a:r>
              <a:rPr lang="pt-BR" smtClean="0"/>
              <a:t>Clique para editar o título mestre</a:t>
            </a:r>
            <a:endParaRPr lang="en-US" dirty="0"/>
          </a:p>
        </p:txBody>
      </p:sp>
      <p:sp>
        <p:nvSpPr>
          <p:cNvPr id="3" name="Subtitle 2"/>
          <p:cNvSpPr>
            <a:spLocks noGrp="1"/>
          </p:cNvSpPr>
          <p:nvPr>
            <p:ph type="subTitle" idx="1"/>
          </p:nvPr>
        </p:nvSpPr>
        <p:spPr>
          <a:xfrm>
            <a:off x="1336477" y="3968912"/>
            <a:ext cx="8018860" cy="1824404"/>
          </a:xfrm>
        </p:spPr>
        <p:txBody>
          <a:bodyPr/>
          <a:lstStyle>
            <a:lvl1pPr marL="0" indent="0" algn="ctr">
              <a:buNone/>
              <a:defRPr sz="2645"/>
            </a:lvl1pPr>
            <a:lvl2pPr marL="503789" indent="0" algn="ctr">
              <a:buNone/>
              <a:defRPr sz="2204"/>
            </a:lvl2pPr>
            <a:lvl3pPr marL="1007577" indent="0" algn="ctr">
              <a:buNone/>
              <a:defRPr sz="1983"/>
            </a:lvl3pPr>
            <a:lvl4pPr marL="1511366" indent="0" algn="ctr">
              <a:buNone/>
              <a:defRPr sz="1763"/>
            </a:lvl4pPr>
            <a:lvl5pPr marL="2015155" indent="0" algn="ctr">
              <a:buNone/>
              <a:defRPr sz="1763"/>
            </a:lvl5pPr>
            <a:lvl6pPr marL="2518943" indent="0" algn="ctr">
              <a:buNone/>
              <a:defRPr sz="1763"/>
            </a:lvl6pPr>
            <a:lvl7pPr marL="3022732" indent="0" algn="ctr">
              <a:buNone/>
              <a:defRPr sz="1763"/>
            </a:lvl7pPr>
            <a:lvl8pPr marL="3526521" indent="0" algn="ctr">
              <a:buNone/>
              <a:defRPr sz="1763"/>
            </a:lvl8pPr>
            <a:lvl9pPr marL="4030309" indent="0" algn="ctr">
              <a:buNone/>
              <a:defRPr sz="1763"/>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000107BB-5C27-4378-AA4D-BEDFA3C719E3}" type="datetimeFigureOut">
              <a:rPr lang="pt-BR" smtClean="0"/>
              <a:t>27/06/2019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828941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000107BB-5C27-4378-AA4D-BEDFA3C719E3}" type="datetimeFigureOut">
              <a:rPr lang="pt-BR" smtClean="0"/>
              <a:t>27/06/2019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2057986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314"/>
            <a:ext cx="2305422" cy="6403784"/>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735063" y="402314"/>
            <a:ext cx="6782619" cy="6403784"/>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000107BB-5C27-4378-AA4D-BEDFA3C719E3}" type="datetimeFigureOut">
              <a:rPr lang="pt-BR" smtClean="0"/>
              <a:t>27/06/2019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1922891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000107BB-5C27-4378-AA4D-BEDFA3C719E3}" type="datetimeFigureOut">
              <a:rPr lang="pt-BR" smtClean="0"/>
              <a:t>27/06/2019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4180946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9494" y="1883879"/>
            <a:ext cx="9221689" cy="3143294"/>
          </a:xfrm>
        </p:spPr>
        <p:txBody>
          <a:bodyPr anchor="b"/>
          <a:lstStyle>
            <a:lvl1pPr>
              <a:defRPr sz="6611"/>
            </a:lvl1pPr>
          </a:lstStyle>
          <a:p>
            <a:r>
              <a:rPr lang="pt-BR" smtClean="0"/>
              <a:t>Clique para editar o título mestre</a:t>
            </a:r>
            <a:endParaRPr lang="en-US" dirty="0"/>
          </a:p>
        </p:txBody>
      </p:sp>
      <p:sp>
        <p:nvSpPr>
          <p:cNvPr id="3" name="Text Placeholder 2"/>
          <p:cNvSpPr>
            <a:spLocks noGrp="1"/>
          </p:cNvSpPr>
          <p:nvPr>
            <p:ph type="body" idx="1"/>
          </p:nvPr>
        </p:nvSpPr>
        <p:spPr>
          <a:xfrm>
            <a:off x="729494" y="5056910"/>
            <a:ext cx="9221689" cy="1652984"/>
          </a:xfrm>
        </p:spPr>
        <p:txBody>
          <a:bodyPr/>
          <a:lstStyle>
            <a:lvl1pPr marL="0" indent="0">
              <a:buNone/>
              <a:defRPr sz="2645">
                <a:solidFill>
                  <a:schemeClr val="tx1"/>
                </a:solidFill>
              </a:defRPr>
            </a:lvl1pPr>
            <a:lvl2pPr marL="503789" indent="0">
              <a:buNone/>
              <a:defRPr sz="2204">
                <a:solidFill>
                  <a:schemeClr val="tx1">
                    <a:tint val="75000"/>
                  </a:schemeClr>
                </a:solidFill>
              </a:defRPr>
            </a:lvl2pPr>
            <a:lvl3pPr marL="1007577" indent="0">
              <a:buNone/>
              <a:defRPr sz="1983">
                <a:solidFill>
                  <a:schemeClr val="tx1">
                    <a:tint val="75000"/>
                  </a:schemeClr>
                </a:solidFill>
              </a:defRPr>
            </a:lvl3pPr>
            <a:lvl4pPr marL="1511366" indent="0">
              <a:buNone/>
              <a:defRPr sz="1763">
                <a:solidFill>
                  <a:schemeClr val="tx1">
                    <a:tint val="75000"/>
                  </a:schemeClr>
                </a:solidFill>
              </a:defRPr>
            </a:lvl4pPr>
            <a:lvl5pPr marL="2015155" indent="0">
              <a:buNone/>
              <a:defRPr sz="1763">
                <a:solidFill>
                  <a:schemeClr val="tx1">
                    <a:tint val="75000"/>
                  </a:schemeClr>
                </a:solidFill>
              </a:defRPr>
            </a:lvl5pPr>
            <a:lvl6pPr marL="2518943" indent="0">
              <a:buNone/>
              <a:defRPr sz="1763">
                <a:solidFill>
                  <a:schemeClr val="tx1">
                    <a:tint val="75000"/>
                  </a:schemeClr>
                </a:solidFill>
              </a:defRPr>
            </a:lvl6pPr>
            <a:lvl7pPr marL="3022732" indent="0">
              <a:buNone/>
              <a:defRPr sz="1763">
                <a:solidFill>
                  <a:schemeClr val="tx1">
                    <a:tint val="75000"/>
                  </a:schemeClr>
                </a:solidFill>
              </a:defRPr>
            </a:lvl7pPr>
            <a:lvl8pPr marL="3526521" indent="0">
              <a:buNone/>
              <a:defRPr sz="1763">
                <a:solidFill>
                  <a:schemeClr val="tx1">
                    <a:tint val="75000"/>
                  </a:schemeClr>
                </a:solidFill>
              </a:defRPr>
            </a:lvl8pPr>
            <a:lvl9pPr marL="4030309" indent="0">
              <a:buNone/>
              <a:defRPr sz="1763">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000107BB-5C27-4378-AA4D-BEDFA3C719E3}" type="datetimeFigureOut">
              <a:rPr lang="pt-BR" smtClean="0"/>
              <a:t>27/06/2019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713949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735062" y="2011568"/>
            <a:ext cx="4544021" cy="479453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412730" y="2011568"/>
            <a:ext cx="4544021" cy="479453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000107BB-5C27-4378-AA4D-BEDFA3C719E3}" type="datetimeFigureOut">
              <a:rPr lang="pt-BR" smtClean="0"/>
              <a:t>27/06/2019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131968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736455" y="402315"/>
            <a:ext cx="9221689" cy="1460574"/>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736456" y="1852393"/>
            <a:ext cx="4523137" cy="907829"/>
          </a:xfrm>
        </p:spPr>
        <p:txBody>
          <a:bodyPr anchor="b"/>
          <a:lstStyle>
            <a:lvl1pPr marL="0" indent="0">
              <a:buNone/>
              <a:defRPr sz="2645" b="1"/>
            </a:lvl1pPr>
            <a:lvl2pPr marL="503789" indent="0">
              <a:buNone/>
              <a:defRPr sz="2204" b="1"/>
            </a:lvl2pPr>
            <a:lvl3pPr marL="1007577" indent="0">
              <a:buNone/>
              <a:defRPr sz="1983" b="1"/>
            </a:lvl3pPr>
            <a:lvl4pPr marL="1511366" indent="0">
              <a:buNone/>
              <a:defRPr sz="1763" b="1"/>
            </a:lvl4pPr>
            <a:lvl5pPr marL="2015155" indent="0">
              <a:buNone/>
              <a:defRPr sz="1763" b="1"/>
            </a:lvl5pPr>
            <a:lvl6pPr marL="2518943" indent="0">
              <a:buNone/>
              <a:defRPr sz="1763" b="1"/>
            </a:lvl6pPr>
            <a:lvl7pPr marL="3022732" indent="0">
              <a:buNone/>
              <a:defRPr sz="1763" b="1"/>
            </a:lvl7pPr>
            <a:lvl8pPr marL="3526521" indent="0">
              <a:buNone/>
              <a:defRPr sz="1763" b="1"/>
            </a:lvl8pPr>
            <a:lvl9pPr marL="4030309" indent="0">
              <a:buNone/>
              <a:defRPr sz="1763" b="1"/>
            </a:lvl9pPr>
          </a:lstStyle>
          <a:p>
            <a:pPr lvl="0"/>
            <a:r>
              <a:rPr lang="pt-BR" smtClean="0"/>
              <a:t>Clique para editar o texto mestre</a:t>
            </a:r>
          </a:p>
        </p:txBody>
      </p:sp>
      <p:sp>
        <p:nvSpPr>
          <p:cNvPr id="4" name="Content Placeholder 3"/>
          <p:cNvSpPr>
            <a:spLocks noGrp="1"/>
          </p:cNvSpPr>
          <p:nvPr>
            <p:ph sz="half" idx="2"/>
          </p:nvPr>
        </p:nvSpPr>
        <p:spPr>
          <a:xfrm>
            <a:off x="736456" y="2760222"/>
            <a:ext cx="4523137" cy="405987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412731" y="1852393"/>
            <a:ext cx="4545413" cy="907829"/>
          </a:xfrm>
        </p:spPr>
        <p:txBody>
          <a:bodyPr anchor="b"/>
          <a:lstStyle>
            <a:lvl1pPr marL="0" indent="0">
              <a:buNone/>
              <a:defRPr sz="2645" b="1"/>
            </a:lvl1pPr>
            <a:lvl2pPr marL="503789" indent="0">
              <a:buNone/>
              <a:defRPr sz="2204" b="1"/>
            </a:lvl2pPr>
            <a:lvl3pPr marL="1007577" indent="0">
              <a:buNone/>
              <a:defRPr sz="1983" b="1"/>
            </a:lvl3pPr>
            <a:lvl4pPr marL="1511366" indent="0">
              <a:buNone/>
              <a:defRPr sz="1763" b="1"/>
            </a:lvl4pPr>
            <a:lvl5pPr marL="2015155" indent="0">
              <a:buNone/>
              <a:defRPr sz="1763" b="1"/>
            </a:lvl5pPr>
            <a:lvl6pPr marL="2518943" indent="0">
              <a:buNone/>
              <a:defRPr sz="1763" b="1"/>
            </a:lvl6pPr>
            <a:lvl7pPr marL="3022732" indent="0">
              <a:buNone/>
              <a:defRPr sz="1763" b="1"/>
            </a:lvl7pPr>
            <a:lvl8pPr marL="3526521" indent="0">
              <a:buNone/>
              <a:defRPr sz="1763" b="1"/>
            </a:lvl8pPr>
            <a:lvl9pPr marL="4030309" indent="0">
              <a:buNone/>
              <a:defRPr sz="1763" b="1"/>
            </a:lvl9pPr>
          </a:lstStyle>
          <a:p>
            <a:pPr lvl="0"/>
            <a:r>
              <a:rPr lang="pt-BR" smtClean="0"/>
              <a:t>Clique para editar o texto mestre</a:t>
            </a:r>
          </a:p>
        </p:txBody>
      </p:sp>
      <p:sp>
        <p:nvSpPr>
          <p:cNvPr id="6" name="Content Placeholder 5"/>
          <p:cNvSpPr>
            <a:spLocks noGrp="1"/>
          </p:cNvSpPr>
          <p:nvPr>
            <p:ph sz="quarter" idx="4"/>
          </p:nvPr>
        </p:nvSpPr>
        <p:spPr>
          <a:xfrm>
            <a:off x="5412731" y="2760222"/>
            <a:ext cx="4545413" cy="405987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000107BB-5C27-4378-AA4D-BEDFA3C719E3}" type="datetimeFigureOut">
              <a:rPr lang="pt-BR" smtClean="0"/>
              <a:t>27/06/2019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1788471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000107BB-5C27-4378-AA4D-BEDFA3C719E3}" type="datetimeFigureOut">
              <a:rPr lang="pt-BR" smtClean="0"/>
              <a:t>27/06/2019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427602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0107BB-5C27-4378-AA4D-BEDFA3C719E3}" type="datetimeFigureOut">
              <a:rPr lang="pt-BR" smtClean="0"/>
              <a:t>27/06/2019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745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36455" y="503767"/>
            <a:ext cx="3448388" cy="1763183"/>
          </a:xfrm>
        </p:spPr>
        <p:txBody>
          <a:bodyPr anchor="b"/>
          <a:lstStyle>
            <a:lvl1pPr>
              <a:defRPr sz="3526"/>
            </a:lvl1pPr>
          </a:lstStyle>
          <a:p>
            <a:r>
              <a:rPr lang="pt-BR" smtClean="0"/>
              <a:t>Clique para editar o título mestre</a:t>
            </a:r>
            <a:endParaRPr lang="en-US" dirty="0"/>
          </a:p>
        </p:txBody>
      </p:sp>
      <p:sp>
        <p:nvSpPr>
          <p:cNvPr id="3" name="Content Placeholder 2"/>
          <p:cNvSpPr>
            <a:spLocks noGrp="1"/>
          </p:cNvSpPr>
          <p:nvPr>
            <p:ph idx="1"/>
          </p:nvPr>
        </p:nvSpPr>
        <p:spPr>
          <a:xfrm>
            <a:off x="4545413" y="1087998"/>
            <a:ext cx="5412730" cy="5370013"/>
          </a:xfrm>
        </p:spPr>
        <p:txBody>
          <a:bodyPr/>
          <a:lstStyle>
            <a:lvl1pPr>
              <a:defRPr sz="3526"/>
            </a:lvl1pPr>
            <a:lvl2pPr>
              <a:defRPr sz="3085"/>
            </a:lvl2pPr>
            <a:lvl3pPr>
              <a:defRPr sz="2645"/>
            </a:lvl3pPr>
            <a:lvl4pPr>
              <a:defRPr sz="2204"/>
            </a:lvl4pPr>
            <a:lvl5pPr>
              <a:defRPr sz="2204"/>
            </a:lvl5pPr>
            <a:lvl6pPr>
              <a:defRPr sz="2204"/>
            </a:lvl6pPr>
            <a:lvl7pPr>
              <a:defRPr sz="2204"/>
            </a:lvl7pPr>
            <a:lvl8pPr>
              <a:defRPr sz="2204"/>
            </a:lvl8pPr>
            <a:lvl9pPr>
              <a:defRPr sz="2204"/>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736455" y="2266950"/>
            <a:ext cx="3448388" cy="4199805"/>
          </a:xfrm>
        </p:spPr>
        <p:txBody>
          <a:bodyPr/>
          <a:lstStyle>
            <a:lvl1pPr marL="0" indent="0">
              <a:buNone/>
              <a:defRPr sz="1763"/>
            </a:lvl1pPr>
            <a:lvl2pPr marL="503789" indent="0">
              <a:buNone/>
              <a:defRPr sz="1543"/>
            </a:lvl2pPr>
            <a:lvl3pPr marL="1007577" indent="0">
              <a:buNone/>
              <a:defRPr sz="1322"/>
            </a:lvl3pPr>
            <a:lvl4pPr marL="1511366" indent="0">
              <a:buNone/>
              <a:defRPr sz="1102"/>
            </a:lvl4pPr>
            <a:lvl5pPr marL="2015155" indent="0">
              <a:buNone/>
              <a:defRPr sz="1102"/>
            </a:lvl5pPr>
            <a:lvl6pPr marL="2518943" indent="0">
              <a:buNone/>
              <a:defRPr sz="1102"/>
            </a:lvl6pPr>
            <a:lvl7pPr marL="3022732" indent="0">
              <a:buNone/>
              <a:defRPr sz="1102"/>
            </a:lvl7pPr>
            <a:lvl8pPr marL="3526521" indent="0">
              <a:buNone/>
              <a:defRPr sz="1102"/>
            </a:lvl8pPr>
            <a:lvl9pPr marL="4030309" indent="0">
              <a:buNone/>
              <a:defRPr sz="1102"/>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000107BB-5C27-4378-AA4D-BEDFA3C719E3}" type="datetimeFigureOut">
              <a:rPr lang="pt-BR" smtClean="0"/>
              <a:t>27/06/2019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3260263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36455" y="503767"/>
            <a:ext cx="3448388" cy="1763183"/>
          </a:xfrm>
        </p:spPr>
        <p:txBody>
          <a:bodyPr anchor="b"/>
          <a:lstStyle>
            <a:lvl1pPr>
              <a:defRPr sz="3526"/>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4545413" y="1087998"/>
            <a:ext cx="5412730" cy="5370013"/>
          </a:xfrm>
        </p:spPr>
        <p:txBody>
          <a:bodyPr anchor="t"/>
          <a:lstStyle>
            <a:lvl1pPr marL="0" indent="0">
              <a:buNone/>
              <a:defRPr sz="3526"/>
            </a:lvl1pPr>
            <a:lvl2pPr marL="503789" indent="0">
              <a:buNone/>
              <a:defRPr sz="3085"/>
            </a:lvl2pPr>
            <a:lvl3pPr marL="1007577" indent="0">
              <a:buNone/>
              <a:defRPr sz="2645"/>
            </a:lvl3pPr>
            <a:lvl4pPr marL="1511366" indent="0">
              <a:buNone/>
              <a:defRPr sz="2204"/>
            </a:lvl4pPr>
            <a:lvl5pPr marL="2015155" indent="0">
              <a:buNone/>
              <a:defRPr sz="2204"/>
            </a:lvl5pPr>
            <a:lvl6pPr marL="2518943" indent="0">
              <a:buNone/>
              <a:defRPr sz="2204"/>
            </a:lvl6pPr>
            <a:lvl7pPr marL="3022732" indent="0">
              <a:buNone/>
              <a:defRPr sz="2204"/>
            </a:lvl7pPr>
            <a:lvl8pPr marL="3526521" indent="0">
              <a:buNone/>
              <a:defRPr sz="2204"/>
            </a:lvl8pPr>
            <a:lvl9pPr marL="4030309" indent="0">
              <a:buNone/>
              <a:defRPr sz="2204"/>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736455" y="2266950"/>
            <a:ext cx="3448388" cy="4199805"/>
          </a:xfrm>
        </p:spPr>
        <p:txBody>
          <a:bodyPr/>
          <a:lstStyle>
            <a:lvl1pPr marL="0" indent="0">
              <a:buNone/>
              <a:defRPr sz="1763"/>
            </a:lvl1pPr>
            <a:lvl2pPr marL="503789" indent="0">
              <a:buNone/>
              <a:defRPr sz="1543"/>
            </a:lvl2pPr>
            <a:lvl3pPr marL="1007577" indent="0">
              <a:buNone/>
              <a:defRPr sz="1322"/>
            </a:lvl3pPr>
            <a:lvl4pPr marL="1511366" indent="0">
              <a:buNone/>
              <a:defRPr sz="1102"/>
            </a:lvl4pPr>
            <a:lvl5pPr marL="2015155" indent="0">
              <a:buNone/>
              <a:defRPr sz="1102"/>
            </a:lvl5pPr>
            <a:lvl6pPr marL="2518943" indent="0">
              <a:buNone/>
              <a:defRPr sz="1102"/>
            </a:lvl6pPr>
            <a:lvl7pPr marL="3022732" indent="0">
              <a:buNone/>
              <a:defRPr sz="1102"/>
            </a:lvl7pPr>
            <a:lvl8pPr marL="3526521" indent="0">
              <a:buNone/>
              <a:defRPr sz="1102"/>
            </a:lvl8pPr>
            <a:lvl9pPr marL="4030309" indent="0">
              <a:buNone/>
              <a:defRPr sz="1102"/>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000107BB-5C27-4378-AA4D-BEDFA3C719E3}" type="datetimeFigureOut">
              <a:rPr lang="pt-BR" smtClean="0"/>
              <a:t>27/06/2019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66F729F-1130-43CB-9689-E2098E9DEF6F}" type="slidenum">
              <a:rPr lang="pt-BR" smtClean="0"/>
              <a:t>‹nº›</a:t>
            </a:fld>
            <a:endParaRPr lang="pt-BR"/>
          </a:p>
        </p:txBody>
      </p:sp>
    </p:spTree>
    <p:extLst>
      <p:ext uri="{BB962C8B-B14F-4D97-AF65-F5344CB8AC3E}">
        <p14:creationId xmlns:p14="http://schemas.microsoft.com/office/powerpoint/2010/main" val="164318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315"/>
            <a:ext cx="9221689" cy="1460574"/>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735062" y="2011568"/>
            <a:ext cx="9221689" cy="479453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35062" y="7003758"/>
            <a:ext cx="2405658" cy="402314"/>
          </a:xfrm>
          <a:prstGeom prst="rect">
            <a:avLst/>
          </a:prstGeom>
        </p:spPr>
        <p:txBody>
          <a:bodyPr vert="horz" lIns="91440" tIns="45720" rIns="91440" bIns="45720" rtlCol="0" anchor="ctr"/>
          <a:lstStyle>
            <a:lvl1pPr algn="l">
              <a:defRPr sz="1322">
                <a:solidFill>
                  <a:schemeClr val="tx1">
                    <a:tint val="75000"/>
                  </a:schemeClr>
                </a:solidFill>
              </a:defRPr>
            </a:lvl1pPr>
          </a:lstStyle>
          <a:p>
            <a:fld id="{000107BB-5C27-4378-AA4D-BEDFA3C719E3}" type="datetimeFigureOut">
              <a:rPr lang="pt-BR" smtClean="0"/>
              <a:t>27/06/2019</a:t>
            </a:fld>
            <a:endParaRPr lang="pt-BR"/>
          </a:p>
        </p:txBody>
      </p:sp>
      <p:sp>
        <p:nvSpPr>
          <p:cNvPr id="5" name="Footer Placeholder 4"/>
          <p:cNvSpPr>
            <a:spLocks noGrp="1"/>
          </p:cNvSpPr>
          <p:nvPr>
            <p:ph type="ftr" sz="quarter" idx="3"/>
          </p:nvPr>
        </p:nvSpPr>
        <p:spPr>
          <a:xfrm>
            <a:off x="3541663" y="7003758"/>
            <a:ext cx="3608487" cy="402314"/>
          </a:xfrm>
          <a:prstGeom prst="rect">
            <a:avLst/>
          </a:prstGeom>
        </p:spPr>
        <p:txBody>
          <a:bodyPr vert="horz" lIns="91440" tIns="45720" rIns="91440" bIns="45720" rtlCol="0" anchor="ctr"/>
          <a:lstStyle>
            <a:lvl1pPr algn="ctr">
              <a:defRPr sz="132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7551093" y="7003758"/>
            <a:ext cx="2405658" cy="402314"/>
          </a:xfrm>
          <a:prstGeom prst="rect">
            <a:avLst/>
          </a:prstGeom>
        </p:spPr>
        <p:txBody>
          <a:bodyPr vert="horz" lIns="91440" tIns="45720" rIns="91440" bIns="45720" rtlCol="0" anchor="ctr"/>
          <a:lstStyle>
            <a:lvl1pPr algn="r">
              <a:defRPr sz="1322">
                <a:solidFill>
                  <a:schemeClr val="tx1">
                    <a:tint val="75000"/>
                  </a:schemeClr>
                </a:solidFill>
              </a:defRPr>
            </a:lvl1pPr>
          </a:lstStyle>
          <a:p>
            <a:fld id="{666F729F-1130-43CB-9689-E2098E9DEF6F}" type="slidenum">
              <a:rPr lang="pt-BR" smtClean="0"/>
              <a:t>‹nº›</a:t>
            </a:fld>
            <a:endParaRPr lang="pt-BR"/>
          </a:p>
        </p:txBody>
      </p:sp>
    </p:spTree>
    <p:extLst>
      <p:ext uri="{BB962C8B-B14F-4D97-AF65-F5344CB8AC3E}">
        <p14:creationId xmlns:p14="http://schemas.microsoft.com/office/powerpoint/2010/main" val="1915188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577" rtl="0" eaLnBrk="1" latinLnBrk="0" hangingPunct="1">
        <a:lnSpc>
          <a:spcPct val="90000"/>
        </a:lnSpc>
        <a:spcBef>
          <a:spcPct val="0"/>
        </a:spcBef>
        <a:buNone/>
        <a:defRPr sz="4848" kern="1200">
          <a:solidFill>
            <a:schemeClr val="tx1"/>
          </a:solidFill>
          <a:latin typeface="+mj-lt"/>
          <a:ea typeface="+mj-ea"/>
          <a:cs typeface="+mj-cs"/>
        </a:defRPr>
      </a:lvl1pPr>
    </p:titleStyle>
    <p:bodyStyle>
      <a:lvl1pPr marL="251894" indent="-251894" algn="l" defTabSz="1007577" rtl="0" eaLnBrk="1" latinLnBrk="0" hangingPunct="1">
        <a:lnSpc>
          <a:spcPct val="90000"/>
        </a:lnSpc>
        <a:spcBef>
          <a:spcPts val="1102"/>
        </a:spcBef>
        <a:buFont typeface="Arial" panose="020B0604020202020204" pitchFamily="34" charset="0"/>
        <a:buChar char="•"/>
        <a:defRPr sz="3085" kern="1200">
          <a:solidFill>
            <a:schemeClr val="tx1"/>
          </a:solidFill>
          <a:latin typeface="+mn-lt"/>
          <a:ea typeface="+mn-ea"/>
          <a:cs typeface="+mn-cs"/>
        </a:defRPr>
      </a:lvl1pPr>
      <a:lvl2pPr marL="755683" indent="-251894" algn="l" defTabSz="1007577" rtl="0" eaLnBrk="1" latinLnBrk="0" hangingPunct="1">
        <a:lnSpc>
          <a:spcPct val="90000"/>
        </a:lnSpc>
        <a:spcBef>
          <a:spcPts val="551"/>
        </a:spcBef>
        <a:buFont typeface="Arial" panose="020B0604020202020204" pitchFamily="34" charset="0"/>
        <a:buChar char="•"/>
        <a:defRPr sz="2645" kern="1200">
          <a:solidFill>
            <a:schemeClr val="tx1"/>
          </a:solidFill>
          <a:latin typeface="+mn-lt"/>
          <a:ea typeface="+mn-ea"/>
          <a:cs typeface="+mn-cs"/>
        </a:defRPr>
      </a:lvl2pPr>
      <a:lvl3pPr marL="1259472" indent="-251894" algn="l" defTabSz="1007577" rtl="0" eaLnBrk="1" latinLnBrk="0" hangingPunct="1">
        <a:lnSpc>
          <a:spcPct val="90000"/>
        </a:lnSpc>
        <a:spcBef>
          <a:spcPts val="551"/>
        </a:spcBef>
        <a:buFont typeface="Arial" panose="020B0604020202020204" pitchFamily="34" charset="0"/>
        <a:buChar char="•"/>
        <a:defRPr sz="2204" kern="1200">
          <a:solidFill>
            <a:schemeClr val="tx1"/>
          </a:solidFill>
          <a:latin typeface="+mn-lt"/>
          <a:ea typeface="+mn-ea"/>
          <a:cs typeface="+mn-cs"/>
        </a:defRPr>
      </a:lvl3pPr>
      <a:lvl4pPr marL="1763260" indent="-251894" algn="l" defTabSz="1007577" rtl="0" eaLnBrk="1" latinLnBrk="0" hangingPunct="1">
        <a:lnSpc>
          <a:spcPct val="90000"/>
        </a:lnSpc>
        <a:spcBef>
          <a:spcPts val="551"/>
        </a:spcBef>
        <a:buFont typeface="Arial" panose="020B0604020202020204" pitchFamily="34" charset="0"/>
        <a:buChar char="•"/>
        <a:defRPr sz="1983" kern="1200">
          <a:solidFill>
            <a:schemeClr val="tx1"/>
          </a:solidFill>
          <a:latin typeface="+mn-lt"/>
          <a:ea typeface="+mn-ea"/>
          <a:cs typeface="+mn-cs"/>
        </a:defRPr>
      </a:lvl4pPr>
      <a:lvl5pPr marL="2267049" indent="-251894" algn="l" defTabSz="1007577" rtl="0" eaLnBrk="1" latinLnBrk="0" hangingPunct="1">
        <a:lnSpc>
          <a:spcPct val="90000"/>
        </a:lnSpc>
        <a:spcBef>
          <a:spcPts val="551"/>
        </a:spcBef>
        <a:buFont typeface="Arial" panose="020B0604020202020204" pitchFamily="34" charset="0"/>
        <a:buChar char="•"/>
        <a:defRPr sz="1983" kern="1200">
          <a:solidFill>
            <a:schemeClr val="tx1"/>
          </a:solidFill>
          <a:latin typeface="+mn-lt"/>
          <a:ea typeface="+mn-ea"/>
          <a:cs typeface="+mn-cs"/>
        </a:defRPr>
      </a:lvl5pPr>
      <a:lvl6pPr marL="2770838" indent="-251894" algn="l" defTabSz="1007577" rtl="0" eaLnBrk="1" latinLnBrk="0" hangingPunct="1">
        <a:lnSpc>
          <a:spcPct val="90000"/>
        </a:lnSpc>
        <a:spcBef>
          <a:spcPts val="551"/>
        </a:spcBef>
        <a:buFont typeface="Arial" panose="020B0604020202020204" pitchFamily="34" charset="0"/>
        <a:buChar char="•"/>
        <a:defRPr sz="1983" kern="1200">
          <a:solidFill>
            <a:schemeClr val="tx1"/>
          </a:solidFill>
          <a:latin typeface="+mn-lt"/>
          <a:ea typeface="+mn-ea"/>
          <a:cs typeface="+mn-cs"/>
        </a:defRPr>
      </a:lvl6pPr>
      <a:lvl7pPr marL="3274626" indent="-251894" algn="l" defTabSz="1007577" rtl="0" eaLnBrk="1" latinLnBrk="0" hangingPunct="1">
        <a:lnSpc>
          <a:spcPct val="90000"/>
        </a:lnSpc>
        <a:spcBef>
          <a:spcPts val="551"/>
        </a:spcBef>
        <a:buFont typeface="Arial" panose="020B0604020202020204" pitchFamily="34" charset="0"/>
        <a:buChar char="•"/>
        <a:defRPr sz="1983" kern="1200">
          <a:solidFill>
            <a:schemeClr val="tx1"/>
          </a:solidFill>
          <a:latin typeface="+mn-lt"/>
          <a:ea typeface="+mn-ea"/>
          <a:cs typeface="+mn-cs"/>
        </a:defRPr>
      </a:lvl7pPr>
      <a:lvl8pPr marL="3778415" indent="-251894" algn="l" defTabSz="1007577" rtl="0" eaLnBrk="1" latinLnBrk="0" hangingPunct="1">
        <a:lnSpc>
          <a:spcPct val="90000"/>
        </a:lnSpc>
        <a:spcBef>
          <a:spcPts val="551"/>
        </a:spcBef>
        <a:buFont typeface="Arial" panose="020B0604020202020204" pitchFamily="34" charset="0"/>
        <a:buChar char="•"/>
        <a:defRPr sz="1983" kern="1200">
          <a:solidFill>
            <a:schemeClr val="tx1"/>
          </a:solidFill>
          <a:latin typeface="+mn-lt"/>
          <a:ea typeface="+mn-ea"/>
          <a:cs typeface="+mn-cs"/>
        </a:defRPr>
      </a:lvl8pPr>
      <a:lvl9pPr marL="4282204" indent="-251894" algn="l" defTabSz="1007577" rtl="0" eaLnBrk="1" latinLnBrk="0" hangingPunct="1">
        <a:lnSpc>
          <a:spcPct val="90000"/>
        </a:lnSpc>
        <a:spcBef>
          <a:spcPts val="551"/>
        </a:spcBef>
        <a:buFont typeface="Arial" panose="020B0604020202020204" pitchFamily="34" charset="0"/>
        <a:buChar char="•"/>
        <a:defRPr sz="1983" kern="1200">
          <a:solidFill>
            <a:schemeClr val="tx1"/>
          </a:solidFill>
          <a:latin typeface="+mn-lt"/>
          <a:ea typeface="+mn-ea"/>
          <a:cs typeface="+mn-cs"/>
        </a:defRPr>
      </a:lvl9pPr>
    </p:bodyStyle>
    <p:otherStyle>
      <a:defPPr>
        <a:defRPr lang="en-US"/>
      </a:defPPr>
      <a:lvl1pPr marL="0" algn="l" defTabSz="1007577" rtl="0" eaLnBrk="1" latinLnBrk="0" hangingPunct="1">
        <a:defRPr sz="1983" kern="1200">
          <a:solidFill>
            <a:schemeClr val="tx1"/>
          </a:solidFill>
          <a:latin typeface="+mn-lt"/>
          <a:ea typeface="+mn-ea"/>
          <a:cs typeface="+mn-cs"/>
        </a:defRPr>
      </a:lvl1pPr>
      <a:lvl2pPr marL="503789" algn="l" defTabSz="1007577" rtl="0" eaLnBrk="1" latinLnBrk="0" hangingPunct="1">
        <a:defRPr sz="1983" kern="1200">
          <a:solidFill>
            <a:schemeClr val="tx1"/>
          </a:solidFill>
          <a:latin typeface="+mn-lt"/>
          <a:ea typeface="+mn-ea"/>
          <a:cs typeface="+mn-cs"/>
        </a:defRPr>
      </a:lvl2pPr>
      <a:lvl3pPr marL="1007577" algn="l" defTabSz="1007577" rtl="0" eaLnBrk="1" latinLnBrk="0" hangingPunct="1">
        <a:defRPr sz="1983" kern="1200">
          <a:solidFill>
            <a:schemeClr val="tx1"/>
          </a:solidFill>
          <a:latin typeface="+mn-lt"/>
          <a:ea typeface="+mn-ea"/>
          <a:cs typeface="+mn-cs"/>
        </a:defRPr>
      </a:lvl3pPr>
      <a:lvl4pPr marL="1511366" algn="l" defTabSz="1007577" rtl="0" eaLnBrk="1" latinLnBrk="0" hangingPunct="1">
        <a:defRPr sz="1983" kern="1200">
          <a:solidFill>
            <a:schemeClr val="tx1"/>
          </a:solidFill>
          <a:latin typeface="+mn-lt"/>
          <a:ea typeface="+mn-ea"/>
          <a:cs typeface="+mn-cs"/>
        </a:defRPr>
      </a:lvl4pPr>
      <a:lvl5pPr marL="2015155" algn="l" defTabSz="1007577" rtl="0" eaLnBrk="1" latinLnBrk="0" hangingPunct="1">
        <a:defRPr sz="1983" kern="1200">
          <a:solidFill>
            <a:schemeClr val="tx1"/>
          </a:solidFill>
          <a:latin typeface="+mn-lt"/>
          <a:ea typeface="+mn-ea"/>
          <a:cs typeface="+mn-cs"/>
        </a:defRPr>
      </a:lvl5pPr>
      <a:lvl6pPr marL="2518943" algn="l" defTabSz="1007577" rtl="0" eaLnBrk="1" latinLnBrk="0" hangingPunct="1">
        <a:defRPr sz="1983" kern="1200">
          <a:solidFill>
            <a:schemeClr val="tx1"/>
          </a:solidFill>
          <a:latin typeface="+mn-lt"/>
          <a:ea typeface="+mn-ea"/>
          <a:cs typeface="+mn-cs"/>
        </a:defRPr>
      </a:lvl6pPr>
      <a:lvl7pPr marL="3022732" algn="l" defTabSz="1007577" rtl="0" eaLnBrk="1" latinLnBrk="0" hangingPunct="1">
        <a:defRPr sz="1983" kern="1200">
          <a:solidFill>
            <a:schemeClr val="tx1"/>
          </a:solidFill>
          <a:latin typeface="+mn-lt"/>
          <a:ea typeface="+mn-ea"/>
          <a:cs typeface="+mn-cs"/>
        </a:defRPr>
      </a:lvl7pPr>
      <a:lvl8pPr marL="3526521" algn="l" defTabSz="1007577" rtl="0" eaLnBrk="1" latinLnBrk="0" hangingPunct="1">
        <a:defRPr sz="1983" kern="1200">
          <a:solidFill>
            <a:schemeClr val="tx1"/>
          </a:solidFill>
          <a:latin typeface="+mn-lt"/>
          <a:ea typeface="+mn-ea"/>
          <a:cs typeface="+mn-cs"/>
        </a:defRPr>
      </a:lvl8pPr>
      <a:lvl9pPr marL="4030309" algn="l" defTabSz="1007577" rtl="0" eaLnBrk="1" latinLnBrk="0" hangingPunct="1">
        <a:defRPr sz="198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www.planalto.gov.br/ccivil_03/LEIS/2002/L10406.htm#art1358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www.planalto.gov.br/ccivil_03/LEIS/2002/L10406.htm#art1358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693399" cy="7556500"/>
          </a:xfrm>
          <a:prstGeom prst="rect">
            <a:avLst/>
          </a:prstGeom>
        </p:spPr>
      </p:pic>
      <p:sp>
        <p:nvSpPr>
          <p:cNvPr id="5" name="CaixaDeTexto 4"/>
          <p:cNvSpPr txBox="1"/>
          <p:nvPr/>
        </p:nvSpPr>
        <p:spPr>
          <a:xfrm>
            <a:off x="249016" y="451246"/>
            <a:ext cx="5443124" cy="3323987"/>
          </a:xfrm>
          <a:prstGeom prst="rect">
            <a:avLst/>
          </a:prstGeom>
          <a:noFill/>
        </p:spPr>
        <p:txBody>
          <a:bodyPr wrap="square" rtlCol="0">
            <a:spAutoFit/>
          </a:bodyPr>
          <a:lstStyle/>
          <a:p>
            <a:pPr algn="ctr"/>
            <a:r>
              <a:rPr lang="pt-BR" sz="3000" b="1" dirty="0" smtClean="0">
                <a:solidFill>
                  <a:schemeClr val="bg1"/>
                </a:solidFill>
                <a:latin typeface="MS Reference Sans Serif" panose="020B0604030504040204" pitchFamily="34" charset="0"/>
              </a:rPr>
              <a:t>3ª AUDIÊNCIA PÚBLICA</a:t>
            </a:r>
          </a:p>
          <a:p>
            <a:pPr algn="ctr"/>
            <a:endParaRPr lang="pt-BR" sz="3000" b="1" dirty="0">
              <a:solidFill>
                <a:schemeClr val="bg1"/>
              </a:solidFill>
              <a:latin typeface="MS Reference Sans Serif" panose="020B0604030504040204" pitchFamily="34" charset="0"/>
            </a:endParaRPr>
          </a:p>
          <a:p>
            <a:pPr algn="ctr"/>
            <a:r>
              <a:rPr lang="pt-BR" sz="3000" b="1" dirty="0" smtClean="0">
                <a:solidFill>
                  <a:schemeClr val="bg1"/>
                </a:solidFill>
                <a:latin typeface="MS Reference Sans Serif" panose="020B0604030504040204" pitchFamily="34" charset="0"/>
              </a:rPr>
              <a:t> LOTEAMENTOS E CONDOMÍNIOS FECHADOS DO DISTRITO FEDERAL</a:t>
            </a:r>
          </a:p>
          <a:p>
            <a:pPr algn="ctr"/>
            <a:endParaRPr lang="pt-BR" sz="3000" b="1" dirty="0">
              <a:solidFill>
                <a:schemeClr val="bg1"/>
              </a:solidFill>
              <a:latin typeface="MS Reference Sans Serif" panose="020B0604030504040204" pitchFamily="34" charset="0"/>
            </a:endParaRPr>
          </a:p>
          <a:p>
            <a:pPr algn="ctr"/>
            <a:r>
              <a:rPr lang="pt-BR" sz="3000" b="1" dirty="0" smtClean="0">
                <a:solidFill>
                  <a:schemeClr val="bg1"/>
                </a:solidFill>
                <a:latin typeface="MS Reference Sans Serif" panose="020B0604030504040204" pitchFamily="34" charset="0"/>
              </a:rPr>
              <a:t>“MUROS E GUARITAS”</a:t>
            </a:r>
            <a:endParaRPr lang="pt-BR" sz="3000" b="1" dirty="0">
              <a:solidFill>
                <a:schemeClr val="bg1"/>
              </a:solidFill>
              <a:latin typeface="MS Reference Sans Serif" panose="020B0604030504040204" pitchFamily="34" charset="0"/>
            </a:endParaRPr>
          </a:p>
        </p:txBody>
      </p:sp>
      <p:sp>
        <p:nvSpPr>
          <p:cNvPr id="6" name="CaixaDeTexto 5"/>
          <p:cNvSpPr txBox="1"/>
          <p:nvPr/>
        </p:nvSpPr>
        <p:spPr>
          <a:xfrm>
            <a:off x="808091" y="3935737"/>
            <a:ext cx="3838670" cy="1107996"/>
          </a:xfrm>
          <a:prstGeom prst="rect">
            <a:avLst/>
          </a:prstGeom>
          <a:noFill/>
        </p:spPr>
        <p:txBody>
          <a:bodyPr wrap="square" rtlCol="0">
            <a:spAutoFit/>
          </a:bodyPr>
          <a:lstStyle/>
          <a:p>
            <a:pPr algn="ctr"/>
            <a:r>
              <a:rPr lang="pt-BR" sz="1600" dirty="0" smtClean="0">
                <a:solidFill>
                  <a:schemeClr val="bg1"/>
                </a:solidFill>
              </a:rPr>
              <a:t>Subsecretário de Parcelamentos e Regularização Fundiária</a:t>
            </a:r>
          </a:p>
          <a:p>
            <a:pPr algn="ctr"/>
            <a:r>
              <a:rPr lang="pt-BR" sz="1600" dirty="0" smtClean="0">
                <a:solidFill>
                  <a:schemeClr val="bg1"/>
                </a:solidFill>
              </a:rPr>
              <a:t>Marcelo Vaz</a:t>
            </a:r>
          </a:p>
          <a:p>
            <a:endParaRPr lang="pt-BR" dirty="0"/>
          </a:p>
        </p:txBody>
      </p:sp>
      <p:pic>
        <p:nvPicPr>
          <p:cNvPr id="2" name="Image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Tree>
    <p:extLst>
      <p:ext uri="{BB962C8B-B14F-4D97-AF65-F5344CB8AC3E}">
        <p14:creationId xmlns:p14="http://schemas.microsoft.com/office/powerpoint/2010/main" val="582499599"/>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884899" y="85520"/>
            <a:ext cx="8720401" cy="923330"/>
          </a:xfrm>
          <a:prstGeom prst="rect">
            <a:avLst/>
          </a:prstGeom>
          <a:noFill/>
        </p:spPr>
        <p:txBody>
          <a:bodyPr wrap="none" rtlCol="0">
            <a:spAutoFit/>
          </a:bodyPr>
          <a:lstStyle/>
          <a:p>
            <a:pPr algn="ctr"/>
            <a:r>
              <a:rPr lang="pt-BR" sz="2700" b="1" dirty="0" smtClean="0"/>
              <a:t>PRINCIPAIS PONTOS DEBATIDOS NA 1ª AUDIÊNCIA PÚBLICA</a:t>
            </a:r>
          </a:p>
          <a:p>
            <a:pPr algn="ctr"/>
            <a:r>
              <a:rPr lang="pt-BR" sz="2700" b="1" dirty="0" smtClean="0"/>
              <a:t>12/06/2019</a:t>
            </a:r>
            <a:endParaRPr lang="pt-BR" sz="2700" b="1" dirty="0"/>
          </a:p>
        </p:txBody>
      </p:sp>
      <p:sp>
        <p:nvSpPr>
          <p:cNvPr id="7" name="Retângulo 6"/>
          <p:cNvSpPr/>
          <p:nvPr/>
        </p:nvSpPr>
        <p:spPr>
          <a:xfrm>
            <a:off x="660903" y="1005068"/>
            <a:ext cx="9466077" cy="59570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500" b="1" u="sng" dirty="0" smtClean="0">
                <a:solidFill>
                  <a:schemeClr val="tx1"/>
                </a:solidFill>
              </a:rPr>
              <a:t>LOTEAMENTO FECHADO X LOTEAMENTO DE ACESSO CONTROLADO</a:t>
            </a:r>
          </a:p>
          <a:p>
            <a:pPr algn="ctr"/>
            <a:endParaRPr lang="pt-BR" sz="2500" b="1" u="sng" dirty="0" smtClean="0">
              <a:solidFill>
                <a:schemeClr val="tx1"/>
              </a:solidFill>
            </a:endParaRPr>
          </a:p>
          <a:p>
            <a:pPr algn="just"/>
            <a:r>
              <a:rPr lang="pt-BR" sz="2500" b="1" dirty="0" smtClean="0">
                <a:solidFill>
                  <a:schemeClr val="tx1"/>
                </a:solidFill>
              </a:rPr>
              <a:t>Esclarecimento:</a:t>
            </a:r>
            <a:r>
              <a:rPr lang="pt-BR" sz="2500" dirty="0" smtClean="0">
                <a:solidFill>
                  <a:schemeClr val="tx1"/>
                </a:solidFill>
              </a:rPr>
              <a:t> </a:t>
            </a:r>
          </a:p>
          <a:p>
            <a:pPr marL="514350" indent="-514350" algn="just">
              <a:buAutoNum type="arabicParenR"/>
            </a:pPr>
            <a:r>
              <a:rPr lang="pt-BR" sz="2800" dirty="0" smtClean="0">
                <a:solidFill>
                  <a:schemeClr val="tx1"/>
                </a:solidFill>
              </a:rPr>
              <a:t>A </a:t>
            </a:r>
            <a:r>
              <a:rPr lang="pt-BR" sz="2800" dirty="0">
                <a:solidFill>
                  <a:schemeClr val="tx1"/>
                </a:solidFill>
              </a:rPr>
              <a:t>legislação apresenta 3 possibilidades: </a:t>
            </a:r>
            <a:endParaRPr lang="pt-BR" sz="2800" dirty="0" smtClean="0">
              <a:solidFill>
                <a:schemeClr val="tx1"/>
              </a:solidFill>
            </a:endParaRPr>
          </a:p>
          <a:p>
            <a:pPr marL="457200" indent="-457200" algn="just">
              <a:buFont typeface="Arial" panose="020B0604020202020204" pitchFamily="34" charset="0"/>
              <a:buChar char="•"/>
            </a:pPr>
            <a:r>
              <a:rPr lang="pt-BR" sz="2800" dirty="0" smtClean="0">
                <a:solidFill>
                  <a:schemeClr val="tx1"/>
                </a:solidFill>
              </a:rPr>
              <a:t>loteamento fechado: </a:t>
            </a:r>
            <a:r>
              <a:rPr lang="pt-BR" sz="2800" dirty="0">
                <a:solidFill>
                  <a:schemeClr val="tx1"/>
                </a:solidFill>
              </a:rPr>
              <a:t>é necessário estabelecer critérios para que não seja prejudicado o sistema </a:t>
            </a:r>
            <a:r>
              <a:rPr lang="pt-BR" sz="2800" dirty="0" smtClean="0">
                <a:solidFill>
                  <a:schemeClr val="tx1"/>
                </a:solidFill>
              </a:rPr>
              <a:t>viário</a:t>
            </a:r>
          </a:p>
          <a:p>
            <a:pPr marL="457200" indent="-457200" algn="just">
              <a:buFont typeface="Arial" panose="020B0604020202020204" pitchFamily="34" charset="0"/>
              <a:buChar char="•"/>
            </a:pPr>
            <a:r>
              <a:rPr lang="pt-BR" sz="2800" dirty="0" smtClean="0">
                <a:solidFill>
                  <a:schemeClr val="tx1"/>
                </a:solidFill>
              </a:rPr>
              <a:t> </a:t>
            </a:r>
            <a:r>
              <a:rPr lang="pt-BR" sz="2800" dirty="0">
                <a:solidFill>
                  <a:schemeClr val="tx1"/>
                </a:solidFill>
              </a:rPr>
              <a:t>loteamento de acesso </a:t>
            </a:r>
            <a:r>
              <a:rPr lang="pt-BR" sz="2800" dirty="0" smtClean="0">
                <a:solidFill>
                  <a:schemeClr val="tx1"/>
                </a:solidFill>
              </a:rPr>
              <a:t>controlado: é possível estabelecer </a:t>
            </a:r>
            <a:r>
              <a:rPr lang="pt-BR" sz="2800" dirty="0">
                <a:solidFill>
                  <a:schemeClr val="tx1"/>
                </a:solidFill>
              </a:rPr>
              <a:t>critérios mais rígidos para autorizar a entrada de terceiros não residentes</a:t>
            </a:r>
            <a:endParaRPr lang="pt-BR" sz="2800" dirty="0" smtClean="0">
              <a:solidFill>
                <a:schemeClr val="tx1"/>
              </a:solidFill>
            </a:endParaRPr>
          </a:p>
          <a:p>
            <a:pPr marL="457200" indent="-457200" algn="just">
              <a:buFont typeface="Arial" panose="020B0604020202020204" pitchFamily="34" charset="0"/>
              <a:buChar char="•"/>
            </a:pPr>
            <a:r>
              <a:rPr lang="pt-BR" sz="2800" dirty="0" smtClean="0">
                <a:solidFill>
                  <a:schemeClr val="tx1"/>
                </a:solidFill>
              </a:rPr>
              <a:t>condomínio </a:t>
            </a:r>
            <a:r>
              <a:rPr lang="pt-BR" sz="2800" dirty="0">
                <a:solidFill>
                  <a:schemeClr val="tx1"/>
                </a:solidFill>
              </a:rPr>
              <a:t>de </a:t>
            </a:r>
            <a:r>
              <a:rPr lang="pt-BR" sz="2800" dirty="0" smtClean="0">
                <a:solidFill>
                  <a:schemeClr val="tx1"/>
                </a:solidFill>
              </a:rPr>
              <a:t>lotes: necessidade </a:t>
            </a:r>
            <a:r>
              <a:rPr lang="pt-BR" sz="2800" dirty="0">
                <a:solidFill>
                  <a:schemeClr val="tx1"/>
                </a:solidFill>
              </a:rPr>
              <a:t>de unanimidade de todos os </a:t>
            </a:r>
            <a:r>
              <a:rPr lang="pt-BR" sz="2800" dirty="0" smtClean="0">
                <a:solidFill>
                  <a:schemeClr val="tx1"/>
                </a:solidFill>
              </a:rPr>
              <a:t>condôminos. </a:t>
            </a:r>
          </a:p>
          <a:p>
            <a:pPr algn="just"/>
            <a:r>
              <a:rPr lang="pt-BR" sz="2800" dirty="0" smtClean="0">
                <a:solidFill>
                  <a:schemeClr val="tx1"/>
                </a:solidFill>
              </a:rPr>
              <a:t>2) Foram apresentadas as dificuldades de cada modelo e esclarecido que serão </a:t>
            </a:r>
            <a:r>
              <a:rPr lang="pt-BR" sz="2800" dirty="0">
                <a:solidFill>
                  <a:schemeClr val="tx1"/>
                </a:solidFill>
              </a:rPr>
              <a:t>tratadas todas as formas de loteamento, e não apenas a de acesso controlado.</a:t>
            </a:r>
          </a:p>
          <a:p>
            <a:pPr algn="just"/>
            <a:endParaRPr lang="pt-BR" sz="2500" dirty="0" smtClean="0">
              <a:solidFill>
                <a:schemeClr val="tx1"/>
              </a:solidFill>
            </a:endParaRPr>
          </a:p>
        </p:txBody>
      </p:sp>
    </p:spTree>
    <p:extLst>
      <p:ext uri="{BB962C8B-B14F-4D97-AF65-F5344CB8AC3E}">
        <p14:creationId xmlns:p14="http://schemas.microsoft.com/office/powerpoint/2010/main" val="1820687443"/>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884899" y="85520"/>
            <a:ext cx="8720401" cy="923330"/>
          </a:xfrm>
          <a:prstGeom prst="rect">
            <a:avLst/>
          </a:prstGeom>
          <a:noFill/>
        </p:spPr>
        <p:txBody>
          <a:bodyPr wrap="none" rtlCol="0">
            <a:spAutoFit/>
          </a:bodyPr>
          <a:lstStyle/>
          <a:p>
            <a:pPr algn="ctr"/>
            <a:r>
              <a:rPr lang="pt-BR" sz="2700" b="1" dirty="0" smtClean="0"/>
              <a:t>PRINCIPAIS PONTOS DEBATIDOS NA 1ª AUDIÊNCIA PÚBLICA</a:t>
            </a:r>
          </a:p>
          <a:p>
            <a:pPr algn="ctr"/>
            <a:r>
              <a:rPr lang="pt-BR" sz="2700" b="1" dirty="0" smtClean="0"/>
              <a:t>12/06/2019</a:t>
            </a:r>
            <a:endParaRPr lang="pt-BR" sz="2700" b="1" dirty="0"/>
          </a:p>
        </p:txBody>
      </p:sp>
      <p:sp>
        <p:nvSpPr>
          <p:cNvPr id="7" name="Retângulo 6"/>
          <p:cNvSpPr/>
          <p:nvPr/>
        </p:nvSpPr>
        <p:spPr>
          <a:xfrm>
            <a:off x="512060" y="990361"/>
            <a:ext cx="9466077" cy="561783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smtClean="0">
              <a:solidFill>
                <a:schemeClr val="tx1"/>
              </a:solidFill>
            </a:endParaRPr>
          </a:p>
          <a:p>
            <a:pPr algn="ctr"/>
            <a:r>
              <a:rPr lang="pt-BR" sz="2500" b="1" u="sng" dirty="0" smtClean="0">
                <a:solidFill>
                  <a:schemeClr val="tx1"/>
                </a:solidFill>
              </a:rPr>
              <a:t>Dificuldade para atendimento dos critérios previsto no Decreto nº 39.330/2018</a:t>
            </a:r>
          </a:p>
          <a:p>
            <a:pPr algn="ctr"/>
            <a:endParaRPr lang="pt-BR" sz="2500" b="1" u="sng" dirty="0" smtClean="0">
              <a:solidFill>
                <a:schemeClr val="tx1"/>
              </a:solidFill>
            </a:endParaRPr>
          </a:p>
          <a:p>
            <a:pPr algn="just"/>
            <a:r>
              <a:rPr lang="pt-BR" sz="2500" b="1" dirty="0" smtClean="0">
                <a:solidFill>
                  <a:schemeClr val="tx1"/>
                </a:solidFill>
              </a:rPr>
              <a:t>Esclarecimento:</a:t>
            </a:r>
            <a:r>
              <a:rPr lang="pt-BR" sz="2500" dirty="0" smtClean="0">
                <a:solidFill>
                  <a:schemeClr val="tx1"/>
                </a:solidFill>
              </a:rPr>
              <a:t> </a:t>
            </a:r>
          </a:p>
          <a:p>
            <a:pPr marL="457200" indent="-457200" algn="just">
              <a:buAutoNum type="arabicParenR"/>
            </a:pPr>
            <a:r>
              <a:rPr lang="pt-BR" sz="2500" dirty="0" smtClean="0">
                <a:solidFill>
                  <a:schemeClr val="tx1"/>
                </a:solidFill>
              </a:rPr>
              <a:t>Está sendo avaliada a possibilidade de realizar a categorização dos condomínios, buscando atender a necessidade de todos, de acordo com as respectivas especificidades</a:t>
            </a:r>
          </a:p>
          <a:p>
            <a:pPr marL="457200" indent="-457200" algn="just">
              <a:buAutoNum type="arabicParenR"/>
            </a:pPr>
            <a:r>
              <a:rPr lang="pt-BR" sz="2500" dirty="0" smtClean="0">
                <a:solidFill>
                  <a:schemeClr val="tx1"/>
                </a:solidFill>
              </a:rPr>
              <a:t>Serão realizadas visitas </a:t>
            </a:r>
            <a:r>
              <a:rPr lang="pt-BR" sz="2500" i="1" dirty="0" smtClean="0">
                <a:solidFill>
                  <a:schemeClr val="tx1"/>
                </a:solidFill>
              </a:rPr>
              <a:t>in loco</a:t>
            </a:r>
            <a:r>
              <a:rPr lang="pt-BR" sz="2500" dirty="0" smtClean="0">
                <a:solidFill>
                  <a:schemeClr val="tx1"/>
                </a:solidFill>
              </a:rPr>
              <a:t> nos condomínios em que não é possível extrair imagem aérea, a fim de permitir identificar a situação das áreas</a:t>
            </a:r>
          </a:p>
          <a:p>
            <a:pPr marL="457200" indent="-457200" algn="just">
              <a:buFontTx/>
              <a:buAutoNum type="arabicParenR"/>
            </a:pPr>
            <a:r>
              <a:rPr lang="pt-BR" sz="2500" dirty="0" smtClean="0">
                <a:solidFill>
                  <a:schemeClr val="tx1"/>
                </a:solidFill>
              </a:rPr>
              <a:t>Os </a:t>
            </a:r>
            <a:r>
              <a:rPr lang="pt-BR" sz="2500" dirty="0">
                <a:solidFill>
                  <a:schemeClr val="tx1"/>
                </a:solidFill>
              </a:rPr>
              <a:t>parâmetros de altura </a:t>
            </a:r>
            <a:r>
              <a:rPr lang="pt-BR" sz="2500" dirty="0" smtClean="0">
                <a:solidFill>
                  <a:schemeClr val="tx1"/>
                </a:solidFill>
              </a:rPr>
              <a:t>de muros, bem como dimensões de guaritas, atualmente previstos no decreto, </a:t>
            </a:r>
            <a:r>
              <a:rPr lang="pt-BR" sz="2500" dirty="0">
                <a:solidFill>
                  <a:schemeClr val="tx1"/>
                </a:solidFill>
              </a:rPr>
              <a:t>estão sendo </a:t>
            </a:r>
            <a:r>
              <a:rPr lang="pt-BR" sz="2500" dirty="0" err="1">
                <a:solidFill>
                  <a:schemeClr val="tx1"/>
                </a:solidFill>
              </a:rPr>
              <a:t>re-analisados</a:t>
            </a:r>
            <a:r>
              <a:rPr lang="pt-BR" sz="2500" dirty="0">
                <a:solidFill>
                  <a:schemeClr val="tx1"/>
                </a:solidFill>
              </a:rPr>
              <a:t>, por meio de estudos técnicos, </a:t>
            </a:r>
            <a:r>
              <a:rPr lang="pt-BR" sz="2500" dirty="0" smtClean="0">
                <a:solidFill>
                  <a:schemeClr val="tx1"/>
                </a:solidFill>
              </a:rPr>
              <a:t>a fim de verificar sua inclusão na nova proposta de Lei </a:t>
            </a:r>
            <a:r>
              <a:rPr lang="pt-BR" sz="2500" dirty="0">
                <a:solidFill>
                  <a:schemeClr val="tx1"/>
                </a:solidFill>
              </a:rPr>
              <a:t>C</a:t>
            </a:r>
            <a:r>
              <a:rPr lang="pt-BR" sz="2500" dirty="0" smtClean="0">
                <a:solidFill>
                  <a:schemeClr val="tx1"/>
                </a:solidFill>
              </a:rPr>
              <a:t>omplementar</a:t>
            </a:r>
            <a:endParaRPr lang="pt-BR" sz="2500" dirty="0">
              <a:solidFill>
                <a:schemeClr val="tx1"/>
              </a:solidFill>
            </a:endParaRPr>
          </a:p>
          <a:p>
            <a:pPr algn="just"/>
            <a:endParaRPr lang="pt-BR" sz="2500" dirty="0" smtClean="0">
              <a:solidFill>
                <a:schemeClr val="tx1"/>
              </a:solidFill>
            </a:endParaRPr>
          </a:p>
          <a:p>
            <a:pPr marL="457200" indent="-457200" algn="just">
              <a:buAutoNum type="arabicParenR"/>
            </a:pPr>
            <a:endParaRPr lang="pt-BR" sz="2500" dirty="0" smtClean="0">
              <a:solidFill>
                <a:schemeClr val="tx1"/>
              </a:solidFill>
            </a:endParaRPr>
          </a:p>
        </p:txBody>
      </p:sp>
    </p:spTree>
    <p:extLst>
      <p:ext uri="{BB962C8B-B14F-4D97-AF65-F5344CB8AC3E}">
        <p14:creationId xmlns:p14="http://schemas.microsoft.com/office/powerpoint/2010/main" val="1484363560"/>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884899" y="85520"/>
            <a:ext cx="8720401" cy="923330"/>
          </a:xfrm>
          <a:prstGeom prst="rect">
            <a:avLst/>
          </a:prstGeom>
          <a:noFill/>
        </p:spPr>
        <p:txBody>
          <a:bodyPr wrap="none" rtlCol="0">
            <a:spAutoFit/>
          </a:bodyPr>
          <a:lstStyle/>
          <a:p>
            <a:pPr algn="ctr"/>
            <a:r>
              <a:rPr lang="pt-BR" sz="2700" b="1" dirty="0" smtClean="0"/>
              <a:t>PRINCIPAIS PONTOS DEBATIDOS NA 1ª AUDIÊNCIA PÚBLICA</a:t>
            </a:r>
          </a:p>
          <a:p>
            <a:pPr algn="ctr"/>
            <a:r>
              <a:rPr lang="pt-BR" sz="2700" b="1" dirty="0" smtClean="0"/>
              <a:t>12/06/2019</a:t>
            </a:r>
            <a:endParaRPr lang="pt-BR" sz="2700" b="1" dirty="0"/>
          </a:p>
        </p:txBody>
      </p:sp>
      <p:sp>
        <p:nvSpPr>
          <p:cNvPr id="7" name="Retângulo 6"/>
          <p:cNvSpPr/>
          <p:nvPr/>
        </p:nvSpPr>
        <p:spPr>
          <a:xfrm>
            <a:off x="512060" y="990361"/>
            <a:ext cx="9466077" cy="561783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a:solidFill>
                <a:schemeClr val="tx1"/>
              </a:solidFill>
            </a:endParaRPr>
          </a:p>
          <a:p>
            <a:pPr algn="ctr"/>
            <a:r>
              <a:rPr lang="pt-BR" sz="2500" b="1" u="sng" dirty="0" smtClean="0">
                <a:solidFill>
                  <a:schemeClr val="tx1"/>
                </a:solidFill>
              </a:rPr>
              <a:t>Importância dos muros para a segurança dos moradores</a:t>
            </a:r>
          </a:p>
          <a:p>
            <a:pPr algn="ctr"/>
            <a:endParaRPr lang="pt-BR" sz="2500" b="1" u="sng" dirty="0" smtClean="0">
              <a:solidFill>
                <a:schemeClr val="tx1"/>
              </a:solidFill>
            </a:endParaRPr>
          </a:p>
          <a:p>
            <a:pPr algn="just"/>
            <a:r>
              <a:rPr lang="pt-BR" sz="2500" b="1" dirty="0" smtClean="0">
                <a:solidFill>
                  <a:schemeClr val="tx1"/>
                </a:solidFill>
              </a:rPr>
              <a:t>Esclarecimento:</a:t>
            </a:r>
            <a:r>
              <a:rPr lang="pt-BR" sz="2500" dirty="0" smtClean="0">
                <a:solidFill>
                  <a:schemeClr val="tx1"/>
                </a:solidFill>
              </a:rPr>
              <a:t> </a:t>
            </a:r>
          </a:p>
          <a:p>
            <a:pPr marL="514350" indent="-514350" algn="just">
              <a:buAutoNum type="arabicParenR"/>
            </a:pPr>
            <a:r>
              <a:rPr lang="pt-BR" sz="2800" dirty="0" smtClean="0">
                <a:solidFill>
                  <a:schemeClr val="tx1"/>
                </a:solidFill>
              </a:rPr>
              <a:t>Em </a:t>
            </a:r>
            <a:r>
              <a:rPr lang="pt-BR" sz="2800" dirty="0">
                <a:solidFill>
                  <a:schemeClr val="tx1"/>
                </a:solidFill>
              </a:rPr>
              <a:t>relação aos loteamentos de acesso controlado, a Lei 6.766 veda o impedimento de acesso a terceiros não residentes, </a:t>
            </a:r>
            <a:r>
              <a:rPr lang="pt-BR" sz="2800" b="1" dirty="0" smtClean="0">
                <a:solidFill>
                  <a:schemeClr val="tx1"/>
                </a:solidFill>
              </a:rPr>
              <a:t>podendo ser devidamente </a:t>
            </a:r>
            <a:r>
              <a:rPr lang="pt-BR" sz="2800" b="1" dirty="0">
                <a:solidFill>
                  <a:schemeClr val="tx1"/>
                </a:solidFill>
              </a:rPr>
              <a:t>identificados e </a:t>
            </a:r>
            <a:r>
              <a:rPr lang="pt-BR" sz="2800" b="1" dirty="0" smtClean="0">
                <a:solidFill>
                  <a:schemeClr val="tx1"/>
                </a:solidFill>
              </a:rPr>
              <a:t>cadastrados</a:t>
            </a:r>
          </a:p>
          <a:p>
            <a:pPr marL="514350" indent="-514350" algn="just">
              <a:buAutoNum type="arabicParenR"/>
            </a:pPr>
            <a:r>
              <a:rPr lang="pt-BR" sz="2800" dirty="0" smtClean="0">
                <a:solidFill>
                  <a:schemeClr val="tx1"/>
                </a:solidFill>
              </a:rPr>
              <a:t>A </a:t>
            </a:r>
            <a:r>
              <a:rPr lang="pt-BR" sz="2800" dirty="0">
                <a:solidFill>
                  <a:schemeClr val="tx1"/>
                </a:solidFill>
              </a:rPr>
              <a:t>forma de cadastramento pode </a:t>
            </a:r>
            <a:r>
              <a:rPr lang="pt-BR" sz="2800" dirty="0" smtClean="0">
                <a:solidFill>
                  <a:schemeClr val="tx1"/>
                </a:solidFill>
              </a:rPr>
              <a:t>estabelecer critérios para restringir </a:t>
            </a:r>
            <a:r>
              <a:rPr lang="pt-BR" sz="2800" dirty="0">
                <a:solidFill>
                  <a:schemeClr val="tx1"/>
                </a:solidFill>
              </a:rPr>
              <a:t>o </a:t>
            </a:r>
            <a:r>
              <a:rPr lang="pt-BR" sz="2800" dirty="0" smtClean="0">
                <a:solidFill>
                  <a:schemeClr val="tx1"/>
                </a:solidFill>
              </a:rPr>
              <a:t>acesso</a:t>
            </a:r>
          </a:p>
          <a:p>
            <a:pPr marL="514350" indent="-514350" algn="just">
              <a:buAutoNum type="arabicParenR"/>
            </a:pPr>
            <a:r>
              <a:rPr lang="pt-BR" sz="2800" dirty="0" smtClean="0">
                <a:solidFill>
                  <a:schemeClr val="tx1"/>
                </a:solidFill>
              </a:rPr>
              <a:t>Em </a:t>
            </a:r>
            <a:r>
              <a:rPr lang="pt-BR" sz="2800" dirty="0">
                <a:solidFill>
                  <a:schemeClr val="tx1"/>
                </a:solidFill>
              </a:rPr>
              <a:t>São Paulo, por exemplo, em alguns condomínios, os </a:t>
            </a:r>
            <a:r>
              <a:rPr lang="pt-BR" sz="2800" dirty="0" smtClean="0">
                <a:solidFill>
                  <a:schemeClr val="tx1"/>
                </a:solidFill>
              </a:rPr>
              <a:t>terceiros não residentes </a:t>
            </a:r>
            <a:r>
              <a:rPr lang="pt-BR" sz="2800" dirty="0">
                <a:solidFill>
                  <a:schemeClr val="tx1"/>
                </a:solidFill>
              </a:rPr>
              <a:t>são acompanhados por </a:t>
            </a:r>
            <a:r>
              <a:rPr lang="pt-BR" sz="2800" dirty="0" smtClean="0">
                <a:solidFill>
                  <a:schemeClr val="tx1"/>
                </a:solidFill>
              </a:rPr>
              <a:t>seguranças </a:t>
            </a:r>
            <a:endParaRPr lang="pt-BR" sz="2800" dirty="0">
              <a:solidFill>
                <a:schemeClr val="tx1"/>
              </a:solidFill>
            </a:endParaRPr>
          </a:p>
          <a:p>
            <a:pPr algn="just"/>
            <a:endParaRPr lang="pt-BR" sz="2500" dirty="0" smtClean="0">
              <a:solidFill>
                <a:schemeClr val="tx1"/>
              </a:solidFill>
            </a:endParaRPr>
          </a:p>
          <a:p>
            <a:pPr marL="457200" indent="-457200" algn="just">
              <a:buAutoNum type="arabicParenR"/>
            </a:pPr>
            <a:endParaRPr lang="pt-BR" sz="2500" dirty="0" smtClean="0">
              <a:solidFill>
                <a:schemeClr val="tx1"/>
              </a:solidFill>
            </a:endParaRPr>
          </a:p>
        </p:txBody>
      </p:sp>
    </p:spTree>
    <p:extLst>
      <p:ext uri="{BB962C8B-B14F-4D97-AF65-F5344CB8AC3E}">
        <p14:creationId xmlns:p14="http://schemas.microsoft.com/office/powerpoint/2010/main" val="2817356294"/>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884899" y="85520"/>
            <a:ext cx="8720401" cy="923330"/>
          </a:xfrm>
          <a:prstGeom prst="rect">
            <a:avLst/>
          </a:prstGeom>
          <a:noFill/>
        </p:spPr>
        <p:txBody>
          <a:bodyPr wrap="none" rtlCol="0">
            <a:spAutoFit/>
          </a:bodyPr>
          <a:lstStyle/>
          <a:p>
            <a:pPr algn="ctr"/>
            <a:r>
              <a:rPr lang="pt-BR" sz="2700" b="1" dirty="0" smtClean="0"/>
              <a:t>PRINCIPAIS PONTOS DEBATIDOS NA 1ª AUDIÊNCIA PÚBLICA</a:t>
            </a:r>
          </a:p>
          <a:p>
            <a:pPr algn="ctr"/>
            <a:r>
              <a:rPr lang="pt-BR" sz="2700" b="1" dirty="0" smtClean="0"/>
              <a:t>12/06/2019</a:t>
            </a:r>
            <a:endParaRPr lang="pt-BR" sz="2700" b="1" dirty="0"/>
          </a:p>
        </p:txBody>
      </p:sp>
      <p:sp>
        <p:nvSpPr>
          <p:cNvPr id="7" name="Retângulo 6"/>
          <p:cNvSpPr/>
          <p:nvPr/>
        </p:nvSpPr>
        <p:spPr>
          <a:xfrm>
            <a:off x="512060" y="990361"/>
            <a:ext cx="9466077" cy="561783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a:solidFill>
                <a:schemeClr val="tx1"/>
              </a:solidFill>
            </a:endParaRPr>
          </a:p>
          <a:p>
            <a:pPr algn="ctr"/>
            <a:r>
              <a:rPr lang="pt-BR" sz="2800" b="1" u="sng" dirty="0" smtClean="0">
                <a:solidFill>
                  <a:schemeClr val="tx1"/>
                </a:solidFill>
              </a:rPr>
              <a:t>Manutenção dos equipamentos públicos pelas associações, nos casos de fechamento dos loteamentos</a:t>
            </a:r>
            <a:endParaRPr lang="pt-BR" sz="2800" dirty="0" smtClean="0">
              <a:solidFill>
                <a:schemeClr val="tx1"/>
              </a:solidFill>
            </a:endParaRPr>
          </a:p>
          <a:p>
            <a:pPr algn="ctr"/>
            <a:endParaRPr lang="pt-BR" sz="2500" b="1" u="sng" dirty="0" smtClean="0">
              <a:solidFill>
                <a:schemeClr val="tx1"/>
              </a:solidFill>
            </a:endParaRPr>
          </a:p>
          <a:p>
            <a:pPr algn="just"/>
            <a:r>
              <a:rPr lang="pt-BR" sz="2500" b="1" dirty="0" smtClean="0">
                <a:solidFill>
                  <a:schemeClr val="tx1"/>
                </a:solidFill>
              </a:rPr>
              <a:t>Esclarecimento:</a:t>
            </a:r>
            <a:r>
              <a:rPr lang="pt-BR" sz="2500" dirty="0" smtClean="0">
                <a:solidFill>
                  <a:schemeClr val="tx1"/>
                </a:solidFill>
              </a:rPr>
              <a:t> </a:t>
            </a:r>
          </a:p>
          <a:p>
            <a:pPr algn="just"/>
            <a:r>
              <a:rPr lang="pt-BR" sz="2500" dirty="0" smtClean="0">
                <a:solidFill>
                  <a:schemeClr val="tx1"/>
                </a:solidFill>
              </a:rPr>
              <a:t>1) No </a:t>
            </a:r>
            <a:r>
              <a:rPr lang="pt-BR" sz="2500" dirty="0">
                <a:solidFill>
                  <a:schemeClr val="tx1"/>
                </a:solidFill>
              </a:rPr>
              <a:t>momento em que é </a:t>
            </a:r>
            <a:r>
              <a:rPr lang="pt-BR" sz="2500" dirty="0" smtClean="0">
                <a:solidFill>
                  <a:schemeClr val="tx1"/>
                </a:solidFill>
              </a:rPr>
              <a:t>realizada </a:t>
            </a:r>
            <a:r>
              <a:rPr lang="pt-BR" sz="2500" dirty="0">
                <a:solidFill>
                  <a:schemeClr val="tx1"/>
                </a:solidFill>
              </a:rPr>
              <a:t>a cessão de uso dos espaços que foram doados para o Estado na regularização, e o Estado cede para uso privativo da associação, a responsabilidade pela manutenção também retorna para a associação. </a:t>
            </a:r>
            <a:endParaRPr lang="pt-BR" sz="2500" dirty="0" smtClean="0">
              <a:solidFill>
                <a:schemeClr val="tx1"/>
              </a:solidFill>
            </a:endParaRPr>
          </a:p>
          <a:p>
            <a:pPr algn="just"/>
            <a:r>
              <a:rPr lang="pt-BR" sz="2500" dirty="0" smtClean="0">
                <a:solidFill>
                  <a:schemeClr val="tx1"/>
                </a:solidFill>
              </a:rPr>
              <a:t>2) Estamos </a:t>
            </a:r>
            <a:r>
              <a:rPr lang="pt-BR" sz="2500" dirty="0">
                <a:solidFill>
                  <a:schemeClr val="tx1"/>
                </a:solidFill>
              </a:rPr>
              <a:t>trabalhando nos parâmetros da cessão de uso, </a:t>
            </a:r>
            <a:r>
              <a:rPr lang="pt-BR" sz="2500" dirty="0" smtClean="0">
                <a:solidFill>
                  <a:schemeClr val="tx1"/>
                </a:solidFill>
              </a:rPr>
              <a:t>devendo ser tratado na lei complementar os casos de manutenção das áreas e equipamentos públicos</a:t>
            </a:r>
            <a:endParaRPr lang="pt-BR" sz="2500" dirty="0">
              <a:solidFill>
                <a:schemeClr val="tx1"/>
              </a:solidFill>
            </a:endParaRPr>
          </a:p>
          <a:p>
            <a:pPr marL="514350" indent="-514350" algn="just">
              <a:buAutoNum type="arabicParenR"/>
            </a:pPr>
            <a:endParaRPr lang="pt-BR" sz="2800" dirty="0" smtClean="0">
              <a:solidFill>
                <a:schemeClr val="tx1"/>
              </a:solidFill>
            </a:endParaRPr>
          </a:p>
          <a:p>
            <a:r>
              <a:rPr lang="pt-BR" sz="2800" dirty="0" smtClean="0">
                <a:solidFill>
                  <a:schemeClr val="tx1"/>
                </a:solidFill>
              </a:rPr>
              <a:t> </a:t>
            </a:r>
            <a:endParaRPr lang="pt-BR" sz="2800" dirty="0">
              <a:solidFill>
                <a:schemeClr val="tx1"/>
              </a:solidFill>
            </a:endParaRPr>
          </a:p>
          <a:p>
            <a:pPr algn="just"/>
            <a:endParaRPr lang="pt-BR" sz="2500" dirty="0" smtClean="0">
              <a:solidFill>
                <a:schemeClr val="tx1"/>
              </a:solidFill>
            </a:endParaRPr>
          </a:p>
          <a:p>
            <a:pPr marL="457200" indent="-457200" algn="just">
              <a:buAutoNum type="arabicParenR"/>
            </a:pPr>
            <a:endParaRPr lang="pt-BR" sz="2500" dirty="0" smtClean="0">
              <a:solidFill>
                <a:schemeClr val="tx1"/>
              </a:solidFill>
            </a:endParaRPr>
          </a:p>
        </p:txBody>
      </p:sp>
    </p:spTree>
    <p:extLst>
      <p:ext uri="{BB962C8B-B14F-4D97-AF65-F5344CB8AC3E}">
        <p14:creationId xmlns:p14="http://schemas.microsoft.com/office/powerpoint/2010/main" val="2216112039"/>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884899" y="85520"/>
            <a:ext cx="8720401" cy="923330"/>
          </a:xfrm>
          <a:prstGeom prst="rect">
            <a:avLst/>
          </a:prstGeom>
          <a:noFill/>
        </p:spPr>
        <p:txBody>
          <a:bodyPr wrap="none" rtlCol="0">
            <a:spAutoFit/>
          </a:bodyPr>
          <a:lstStyle/>
          <a:p>
            <a:pPr algn="ctr"/>
            <a:r>
              <a:rPr lang="pt-BR" sz="2700" b="1" dirty="0" smtClean="0"/>
              <a:t>PRINCIPAIS PONTOS DEBATIDOS NA 1ª AUDIÊNCIA PÚBLICA</a:t>
            </a:r>
          </a:p>
          <a:p>
            <a:pPr algn="ctr"/>
            <a:r>
              <a:rPr lang="pt-BR" sz="2700" b="1" dirty="0" smtClean="0"/>
              <a:t>12/06/2019</a:t>
            </a:r>
            <a:endParaRPr lang="pt-BR" sz="2700" b="1" dirty="0"/>
          </a:p>
        </p:txBody>
      </p:sp>
      <p:sp>
        <p:nvSpPr>
          <p:cNvPr id="7" name="Retângulo 6"/>
          <p:cNvSpPr/>
          <p:nvPr/>
        </p:nvSpPr>
        <p:spPr>
          <a:xfrm>
            <a:off x="377072" y="961534"/>
            <a:ext cx="9766169" cy="57221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lvl="1" algn="ctr"/>
            <a:r>
              <a:rPr lang="pt-BR" sz="2500" b="1" u="sng" dirty="0" smtClean="0">
                <a:solidFill>
                  <a:schemeClr val="tx1"/>
                </a:solidFill>
              </a:rPr>
              <a:t>Quem é legitimado </a:t>
            </a:r>
            <a:r>
              <a:rPr lang="pt-BR" sz="2500" b="1" u="sng" dirty="0">
                <a:solidFill>
                  <a:schemeClr val="tx1"/>
                </a:solidFill>
              </a:rPr>
              <a:t>para decidir se o loteamento será de acesso controlado ou loteamento </a:t>
            </a:r>
            <a:r>
              <a:rPr lang="pt-BR" sz="2500" b="1" u="sng" dirty="0" smtClean="0">
                <a:solidFill>
                  <a:schemeClr val="tx1"/>
                </a:solidFill>
              </a:rPr>
              <a:t>fechado</a:t>
            </a:r>
            <a:endParaRPr lang="pt-BR" sz="2500" b="1" u="sng" dirty="0">
              <a:solidFill>
                <a:schemeClr val="tx1"/>
              </a:solidFill>
            </a:endParaRPr>
          </a:p>
          <a:p>
            <a:pPr algn="ctr"/>
            <a:endParaRPr lang="pt-BR" sz="2500" b="1" u="sng" dirty="0" smtClean="0">
              <a:solidFill>
                <a:schemeClr val="tx1"/>
              </a:solidFill>
            </a:endParaRPr>
          </a:p>
          <a:p>
            <a:pPr algn="just"/>
            <a:r>
              <a:rPr lang="pt-BR" sz="2300" b="1" dirty="0" smtClean="0">
                <a:solidFill>
                  <a:schemeClr val="tx1"/>
                </a:solidFill>
              </a:rPr>
              <a:t>Esclarecimento:</a:t>
            </a:r>
            <a:r>
              <a:rPr lang="pt-BR" sz="2300" dirty="0" smtClean="0">
                <a:solidFill>
                  <a:schemeClr val="tx1"/>
                </a:solidFill>
              </a:rPr>
              <a:t> </a:t>
            </a:r>
          </a:p>
          <a:p>
            <a:pPr algn="just"/>
            <a:endParaRPr lang="pt-BR" sz="2300" dirty="0" smtClean="0">
              <a:solidFill>
                <a:schemeClr val="tx1"/>
              </a:solidFill>
            </a:endParaRPr>
          </a:p>
          <a:p>
            <a:pPr algn="just"/>
            <a:r>
              <a:rPr lang="pt-BR" sz="2300" dirty="0" smtClean="0">
                <a:solidFill>
                  <a:schemeClr val="tx1"/>
                </a:solidFill>
              </a:rPr>
              <a:t>A </a:t>
            </a:r>
            <a:r>
              <a:rPr lang="pt-BR" sz="2300" dirty="0">
                <a:solidFill>
                  <a:schemeClr val="tx1"/>
                </a:solidFill>
              </a:rPr>
              <a:t>decisão por loteamento de acesso controlado ou loteamento fechado cabe à </a:t>
            </a:r>
            <a:r>
              <a:rPr lang="pt-BR" sz="2300" dirty="0" smtClean="0">
                <a:solidFill>
                  <a:schemeClr val="tx1"/>
                </a:solidFill>
              </a:rPr>
              <a:t>associação ou respectiva entidade representativa dos moradores</a:t>
            </a:r>
            <a:endParaRPr lang="pt-BR" sz="2300" dirty="0">
              <a:solidFill>
                <a:schemeClr val="tx1"/>
              </a:solidFill>
            </a:endParaRPr>
          </a:p>
          <a:p>
            <a:pPr marL="457200" indent="-457200" algn="just">
              <a:buAutoNum type="arabicParenR"/>
            </a:pPr>
            <a:endParaRPr lang="pt-BR" sz="2300" dirty="0" smtClean="0">
              <a:solidFill>
                <a:schemeClr val="tx1"/>
              </a:solidFill>
            </a:endParaRPr>
          </a:p>
          <a:p>
            <a:r>
              <a:rPr lang="pt-BR" sz="2800" dirty="0" smtClean="0">
                <a:solidFill>
                  <a:schemeClr val="tx1"/>
                </a:solidFill>
              </a:rPr>
              <a:t> </a:t>
            </a:r>
            <a:endParaRPr lang="pt-BR" sz="2800" dirty="0">
              <a:solidFill>
                <a:schemeClr val="tx1"/>
              </a:solidFill>
            </a:endParaRPr>
          </a:p>
          <a:p>
            <a:pPr algn="just"/>
            <a:endParaRPr lang="pt-BR" sz="2500" dirty="0" smtClean="0">
              <a:solidFill>
                <a:schemeClr val="tx1"/>
              </a:solidFill>
            </a:endParaRPr>
          </a:p>
          <a:p>
            <a:pPr marL="457200" indent="-457200" algn="just">
              <a:buAutoNum type="arabicParenR"/>
            </a:pPr>
            <a:endParaRPr lang="pt-BR" sz="2500" dirty="0" smtClean="0">
              <a:solidFill>
                <a:schemeClr val="tx1"/>
              </a:solidFill>
            </a:endParaRPr>
          </a:p>
        </p:txBody>
      </p:sp>
    </p:spTree>
    <p:extLst>
      <p:ext uri="{BB962C8B-B14F-4D97-AF65-F5344CB8AC3E}">
        <p14:creationId xmlns:p14="http://schemas.microsoft.com/office/powerpoint/2010/main" val="2581367417"/>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884899" y="85520"/>
            <a:ext cx="8720401" cy="923330"/>
          </a:xfrm>
          <a:prstGeom prst="rect">
            <a:avLst/>
          </a:prstGeom>
          <a:noFill/>
        </p:spPr>
        <p:txBody>
          <a:bodyPr wrap="none" rtlCol="0">
            <a:spAutoFit/>
          </a:bodyPr>
          <a:lstStyle/>
          <a:p>
            <a:pPr algn="ctr"/>
            <a:r>
              <a:rPr lang="pt-BR" sz="2700" b="1" dirty="0" smtClean="0"/>
              <a:t>PRINCIPAIS PONTOS DEBATIDOS NA 1ª AUDIÊNCIA PÚBLICA</a:t>
            </a:r>
          </a:p>
          <a:p>
            <a:pPr algn="ctr"/>
            <a:r>
              <a:rPr lang="pt-BR" sz="2700" b="1" dirty="0" smtClean="0"/>
              <a:t>12/06/2019</a:t>
            </a:r>
            <a:endParaRPr lang="pt-BR" sz="2700" b="1" dirty="0"/>
          </a:p>
        </p:txBody>
      </p:sp>
      <p:sp>
        <p:nvSpPr>
          <p:cNvPr id="7" name="Retângulo 6"/>
          <p:cNvSpPr/>
          <p:nvPr/>
        </p:nvSpPr>
        <p:spPr>
          <a:xfrm>
            <a:off x="433633" y="961534"/>
            <a:ext cx="9766169" cy="57221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lvl="1" algn="ctr"/>
            <a:r>
              <a:rPr lang="pt-BR" sz="2800" b="1" u="sng" dirty="0" smtClean="0">
                <a:solidFill>
                  <a:schemeClr val="tx1"/>
                </a:solidFill>
              </a:rPr>
              <a:t>Previsão </a:t>
            </a:r>
            <a:r>
              <a:rPr lang="pt-BR" sz="2800" b="1" u="sng" dirty="0">
                <a:solidFill>
                  <a:schemeClr val="tx1"/>
                </a:solidFill>
              </a:rPr>
              <a:t>específica </a:t>
            </a:r>
            <a:r>
              <a:rPr lang="pt-BR" sz="2800" b="1" u="sng" dirty="0" smtClean="0">
                <a:solidFill>
                  <a:schemeClr val="tx1"/>
                </a:solidFill>
              </a:rPr>
              <a:t>para legitimar </a:t>
            </a:r>
            <a:r>
              <a:rPr lang="pt-BR" sz="2800" b="1" u="sng" dirty="0">
                <a:solidFill>
                  <a:schemeClr val="tx1"/>
                </a:solidFill>
              </a:rPr>
              <a:t>as associações, nos casos de </a:t>
            </a:r>
            <a:r>
              <a:rPr lang="pt-BR" sz="2800" b="1" u="sng" dirty="0" smtClean="0">
                <a:solidFill>
                  <a:schemeClr val="tx1"/>
                </a:solidFill>
              </a:rPr>
              <a:t>loteamentos </a:t>
            </a:r>
            <a:endParaRPr lang="pt-BR" sz="2800" b="1" u="sng" dirty="0">
              <a:solidFill>
                <a:schemeClr val="tx1"/>
              </a:solidFill>
            </a:endParaRPr>
          </a:p>
          <a:p>
            <a:pPr algn="just"/>
            <a:endParaRPr lang="pt-BR" sz="2300" b="1" dirty="0" smtClean="0">
              <a:solidFill>
                <a:schemeClr val="tx1"/>
              </a:solidFill>
            </a:endParaRPr>
          </a:p>
          <a:p>
            <a:pPr algn="just"/>
            <a:r>
              <a:rPr lang="pt-BR" sz="2500" b="1" dirty="0" smtClean="0">
                <a:solidFill>
                  <a:schemeClr val="tx1"/>
                </a:solidFill>
              </a:rPr>
              <a:t>Esclarecimento:</a:t>
            </a:r>
            <a:r>
              <a:rPr lang="pt-BR" sz="2500" dirty="0" smtClean="0">
                <a:solidFill>
                  <a:schemeClr val="tx1"/>
                </a:solidFill>
              </a:rPr>
              <a:t> </a:t>
            </a:r>
          </a:p>
          <a:p>
            <a:r>
              <a:rPr lang="pt-BR" sz="2500" dirty="0">
                <a:solidFill>
                  <a:schemeClr val="tx1"/>
                </a:solidFill>
              </a:rPr>
              <a:t>A norma trata de “ente” para ser genérica, com vistas a abarcar todas as figuras que possam vir a </a:t>
            </a:r>
            <a:r>
              <a:rPr lang="pt-BR" sz="2500" dirty="0" smtClean="0">
                <a:solidFill>
                  <a:schemeClr val="tx1"/>
                </a:solidFill>
              </a:rPr>
              <a:t>surgir, evitando-se excluir entidades que eventualmente possam se configurar como legitimadas hábeis para tanto</a:t>
            </a:r>
            <a:endParaRPr lang="pt-BR" sz="2500" dirty="0">
              <a:solidFill>
                <a:schemeClr val="tx1"/>
              </a:solidFill>
            </a:endParaRPr>
          </a:p>
          <a:p>
            <a:pPr algn="just"/>
            <a:endParaRPr lang="pt-BR" sz="2300" dirty="0" smtClean="0">
              <a:solidFill>
                <a:schemeClr val="tx1"/>
              </a:solidFill>
            </a:endParaRPr>
          </a:p>
          <a:p>
            <a:r>
              <a:rPr lang="pt-BR" sz="2800" dirty="0" smtClean="0">
                <a:solidFill>
                  <a:schemeClr val="tx1"/>
                </a:solidFill>
              </a:rPr>
              <a:t> </a:t>
            </a:r>
            <a:endParaRPr lang="pt-BR" sz="2800" dirty="0">
              <a:solidFill>
                <a:schemeClr val="tx1"/>
              </a:solidFill>
            </a:endParaRPr>
          </a:p>
          <a:p>
            <a:pPr algn="just"/>
            <a:endParaRPr lang="pt-BR" sz="2500" dirty="0" smtClean="0">
              <a:solidFill>
                <a:schemeClr val="tx1"/>
              </a:solidFill>
            </a:endParaRPr>
          </a:p>
          <a:p>
            <a:pPr marL="457200" indent="-457200" algn="just">
              <a:buAutoNum type="arabicParenR"/>
            </a:pPr>
            <a:endParaRPr lang="pt-BR" sz="2500" dirty="0" smtClean="0">
              <a:solidFill>
                <a:schemeClr val="tx1"/>
              </a:solidFill>
            </a:endParaRPr>
          </a:p>
        </p:txBody>
      </p:sp>
    </p:spTree>
    <p:extLst>
      <p:ext uri="{BB962C8B-B14F-4D97-AF65-F5344CB8AC3E}">
        <p14:creationId xmlns:p14="http://schemas.microsoft.com/office/powerpoint/2010/main" val="3778998865"/>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884899" y="85520"/>
            <a:ext cx="8720401" cy="923330"/>
          </a:xfrm>
          <a:prstGeom prst="rect">
            <a:avLst/>
          </a:prstGeom>
          <a:noFill/>
        </p:spPr>
        <p:txBody>
          <a:bodyPr wrap="none" rtlCol="0">
            <a:spAutoFit/>
          </a:bodyPr>
          <a:lstStyle/>
          <a:p>
            <a:pPr algn="ctr"/>
            <a:r>
              <a:rPr lang="pt-BR" sz="2700" b="1" dirty="0" smtClean="0"/>
              <a:t>PRINCIPAIS PONTOS DEBATIDOS NA 1ª AUDIÊNCIA PÚBLICA</a:t>
            </a:r>
          </a:p>
          <a:p>
            <a:pPr algn="ctr"/>
            <a:r>
              <a:rPr lang="pt-BR" sz="2700" b="1" dirty="0" smtClean="0"/>
              <a:t>12/06/2019</a:t>
            </a:r>
            <a:endParaRPr lang="pt-BR" sz="2700" b="1" dirty="0"/>
          </a:p>
        </p:txBody>
      </p:sp>
      <p:sp>
        <p:nvSpPr>
          <p:cNvPr id="7" name="Retângulo 6"/>
          <p:cNvSpPr/>
          <p:nvPr/>
        </p:nvSpPr>
        <p:spPr>
          <a:xfrm>
            <a:off x="433633" y="961534"/>
            <a:ext cx="9766169" cy="57221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lvl="1" algn="ctr"/>
            <a:r>
              <a:rPr lang="pt-BR" sz="2800" b="1" u="sng" dirty="0" smtClean="0">
                <a:solidFill>
                  <a:schemeClr val="tx1"/>
                </a:solidFill>
              </a:rPr>
              <a:t>Possibilidade de prorrogação do prazo previsto no Decreto</a:t>
            </a:r>
            <a:r>
              <a:rPr lang="pt-BR" sz="2800" b="1" u="sng" dirty="0" smtClean="0"/>
              <a:t> </a:t>
            </a:r>
            <a:r>
              <a:rPr lang="pt-BR" sz="2800" b="1" u="sng" dirty="0" smtClean="0">
                <a:solidFill>
                  <a:schemeClr val="tx1"/>
                </a:solidFill>
              </a:rPr>
              <a:t>39.330/2018</a:t>
            </a:r>
          </a:p>
          <a:p>
            <a:pPr algn="just"/>
            <a:endParaRPr lang="pt-BR" sz="2300" b="1" dirty="0" smtClean="0">
              <a:solidFill>
                <a:schemeClr val="tx1"/>
              </a:solidFill>
            </a:endParaRPr>
          </a:p>
          <a:p>
            <a:pPr algn="just"/>
            <a:r>
              <a:rPr lang="pt-BR" sz="2300" b="1" dirty="0" smtClean="0">
                <a:solidFill>
                  <a:schemeClr val="tx1"/>
                </a:solidFill>
              </a:rPr>
              <a:t>Esclarecimento:</a:t>
            </a:r>
            <a:r>
              <a:rPr lang="pt-BR" sz="2300" dirty="0" smtClean="0">
                <a:solidFill>
                  <a:schemeClr val="tx1"/>
                </a:solidFill>
              </a:rPr>
              <a:t> </a:t>
            </a:r>
          </a:p>
          <a:p>
            <a:pPr algn="just"/>
            <a:r>
              <a:rPr lang="pt-BR" sz="2300" dirty="0">
                <a:solidFill>
                  <a:schemeClr val="tx1"/>
                </a:solidFill>
              </a:rPr>
              <a:t>S</a:t>
            </a:r>
            <a:r>
              <a:rPr lang="pt-BR" sz="2300" dirty="0" smtClean="0">
                <a:solidFill>
                  <a:schemeClr val="tx1"/>
                </a:solidFill>
              </a:rPr>
              <a:t>erá </a:t>
            </a:r>
            <a:r>
              <a:rPr lang="pt-BR" sz="2300" dirty="0">
                <a:solidFill>
                  <a:schemeClr val="tx1"/>
                </a:solidFill>
              </a:rPr>
              <a:t>avaliada a possibilidade de prorrogação do prazo previsto no Decreto, para </a:t>
            </a:r>
            <a:r>
              <a:rPr lang="pt-BR" sz="2300" dirty="0" smtClean="0">
                <a:solidFill>
                  <a:schemeClr val="tx1"/>
                </a:solidFill>
              </a:rPr>
              <a:t>garantir </a:t>
            </a:r>
            <a:r>
              <a:rPr lang="pt-BR" sz="2300" dirty="0">
                <a:solidFill>
                  <a:schemeClr val="tx1"/>
                </a:solidFill>
              </a:rPr>
              <a:t>segurança jurídica aos moradores, até a publicação da Lei Complementar que está sendo </a:t>
            </a:r>
            <a:r>
              <a:rPr lang="pt-BR" sz="2300" dirty="0" smtClean="0">
                <a:solidFill>
                  <a:schemeClr val="tx1"/>
                </a:solidFill>
              </a:rPr>
              <a:t>elaborada</a:t>
            </a:r>
            <a:endParaRPr lang="pt-BR" sz="2300" dirty="0">
              <a:solidFill>
                <a:schemeClr val="tx1"/>
              </a:solidFill>
            </a:endParaRPr>
          </a:p>
          <a:p>
            <a:pPr algn="just"/>
            <a:endParaRPr lang="pt-BR" sz="2300" dirty="0" smtClean="0">
              <a:solidFill>
                <a:schemeClr val="tx1"/>
              </a:solidFill>
            </a:endParaRPr>
          </a:p>
          <a:p>
            <a:r>
              <a:rPr lang="pt-BR" sz="2800" dirty="0" smtClean="0">
                <a:solidFill>
                  <a:schemeClr val="tx1"/>
                </a:solidFill>
              </a:rPr>
              <a:t> </a:t>
            </a:r>
            <a:endParaRPr lang="pt-BR" sz="2800" dirty="0">
              <a:solidFill>
                <a:schemeClr val="tx1"/>
              </a:solidFill>
            </a:endParaRPr>
          </a:p>
          <a:p>
            <a:pPr algn="just"/>
            <a:endParaRPr lang="pt-BR" sz="2500" dirty="0" smtClean="0">
              <a:solidFill>
                <a:schemeClr val="tx1"/>
              </a:solidFill>
            </a:endParaRPr>
          </a:p>
          <a:p>
            <a:pPr marL="457200" indent="-457200" algn="just">
              <a:buAutoNum type="arabicParenR"/>
            </a:pPr>
            <a:endParaRPr lang="pt-BR" sz="2500" dirty="0" smtClean="0">
              <a:solidFill>
                <a:schemeClr val="tx1"/>
              </a:solidFill>
            </a:endParaRPr>
          </a:p>
        </p:txBody>
      </p:sp>
    </p:spTree>
    <p:extLst>
      <p:ext uri="{BB962C8B-B14F-4D97-AF65-F5344CB8AC3E}">
        <p14:creationId xmlns:p14="http://schemas.microsoft.com/office/powerpoint/2010/main" val="2846084845"/>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9" name="CaixaDeTexto 8"/>
          <p:cNvSpPr txBox="1"/>
          <p:nvPr/>
        </p:nvSpPr>
        <p:spPr>
          <a:xfrm>
            <a:off x="660903" y="3192809"/>
            <a:ext cx="8720401" cy="1338828"/>
          </a:xfrm>
          <a:prstGeom prst="rect">
            <a:avLst/>
          </a:prstGeom>
          <a:noFill/>
        </p:spPr>
        <p:txBody>
          <a:bodyPr wrap="none" rtlCol="0">
            <a:spAutoFit/>
          </a:bodyPr>
          <a:lstStyle/>
          <a:p>
            <a:pPr algn="ctr"/>
            <a:r>
              <a:rPr lang="pt-BR" sz="2700" b="1" dirty="0" smtClean="0"/>
              <a:t>PRINCIPAIS PONTOS DEBATIDOS NA 2ª AUDIÊNCIA PÚBLICA</a:t>
            </a:r>
          </a:p>
          <a:p>
            <a:pPr algn="ctr"/>
            <a:endParaRPr lang="pt-BR" sz="2700" b="1" dirty="0" smtClean="0"/>
          </a:p>
          <a:p>
            <a:pPr algn="ctr"/>
            <a:r>
              <a:rPr lang="pt-BR" sz="2700" b="1" dirty="0" smtClean="0"/>
              <a:t>19/06/2019</a:t>
            </a:r>
            <a:endParaRPr lang="pt-BR" sz="2700" b="1" dirty="0"/>
          </a:p>
        </p:txBody>
      </p:sp>
    </p:spTree>
    <p:extLst>
      <p:ext uri="{BB962C8B-B14F-4D97-AF65-F5344CB8AC3E}">
        <p14:creationId xmlns:p14="http://schemas.microsoft.com/office/powerpoint/2010/main" val="2495735439"/>
      </p:ext>
    </p:extLst>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881710" y="85520"/>
            <a:ext cx="8726813" cy="923330"/>
          </a:xfrm>
          <a:prstGeom prst="rect">
            <a:avLst/>
          </a:prstGeom>
          <a:noFill/>
        </p:spPr>
        <p:txBody>
          <a:bodyPr wrap="none" rtlCol="0">
            <a:spAutoFit/>
          </a:bodyPr>
          <a:lstStyle/>
          <a:p>
            <a:pPr algn="ctr"/>
            <a:r>
              <a:rPr lang="pt-BR" sz="2700" b="1" dirty="0" smtClean="0"/>
              <a:t>PRINCIPAIS PONTOS DEBATIDOS NA 2º AUDIÊNCIA PÚBLICA </a:t>
            </a:r>
          </a:p>
          <a:p>
            <a:pPr algn="ctr"/>
            <a:r>
              <a:rPr lang="pt-BR" sz="2700" b="1" dirty="0" smtClean="0"/>
              <a:t>19/06/2019</a:t>
            </a:r>
            <a:endParaRPr lang="pt-BR" sz="2700" b="1" dirty="0"/>
          </a:p>
        </p:txBody>
      </p:sp>
      <p:sp>
        <p:nvSpPr>
          <p:cNvPr id="7" name="Retângulo 6"/>
          <p:cNvSpPr/>
          <p:nvPr/>
        </p:nvSpPr>
        <p:spPr>
          <a:xfrm>
            <a:off x="433633" y="961534"/>
            <a:ext cx="9766169" cy="57221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lvl="1" algn="ctr"/>
            <a:r>
              <a:rPr lang="pt-BR" sz="2800" b="1" u="sng" dirty="0" smtClean="0">
                <a:solidFill>
                  <a:schemeClr val="tx1"/>
                </a:solidFill>
              </a:rPr>
              <a:t>Condomínios inseridos dentro de áreas de preservação ambiental X Tratados internacionais ratificados pelo Brasil</a:t>
            </a:r>
          </a:p>
          <a:p>
            <a:pPr algn="just"/>
            <a:endParaRPr lang="pt-BR" sz="2300" b="1" dirty="0" smtClean="0">
              <a:solidFill>
                <a:schemeClr val="tx1"/>
              </a:solidFill>
            </a:endParaRPr>
          </a:p>
          <a:p>
            <a:pPr algn="just"/>
            <a:r>
              <a:rPr lang="pt-BR" sz="2300" b="1" dirty="0" smtClean="0">
                <a:solidFill>
                  <a:schemeClr val="tx1"/>
                </a:solidFill>
              </a:rPr>
              <a:t>Esclarecimento:</a:t>
            </a:r>
            <a:r>
              <a:rPr lang="pt-BR" sz="2300" dirty="0" smtClean="0">
                <a:solidFill>
                  <a:schemeClr val="tx1"/>
                </a:solidFill>
              </a:rPr>
              <a:t> </a:t>
            </a:r>
          </a:p>
          <a:p>
            <a:pPr algn="just"/>
            <a:r>
              <a:rPr lang="pt-BR" sz="2300" dirty="0" smtClean="0">
                <a:solidFill>
                  <a:schemeClr val="tx1"/>
                </a:solidFill>
              </a:rPr>
              <a:t>A futura norma discutida observará todas as diretrizes dos tratados internacionais ratificados pelo Brasil. Ademais, a regularização dos muros e guaritas, sejam de loteamentos fechados, de loteamentos com acesso controlado ou condomínio de lotes só serão efetivadas observadas as normas ambientais vigentes. </a:t>
            </a:r>
          </a:p>
          <a:p>
            <a:r>
              <a:rPr lang="pt-BR" sz="2800" dirty="0" smtClean="0">
                <a:solidFill>
                  <a:schemeClr val="tx1"/>
                </a:solidFill>
              </a:rPr>
              <a:t> </a:t>
            </a:r>
            <a:endParaRPr lang="pt-BR" sz="2800" dirty="0">
              <a:solidFill>
                <a:schemeClr val="tx1"/>
              </a:solidFill>
            </a:endParaRPr>
          </a:p>
          <a:p>
            <a:pPr algn="just"/>
            <a:endParaRPr lang="pt-BR" sz="2500" dirty="0" smtClean="0">
              <a:solidFill>
                <a:schemeClr val="tx1"/>
              </a:solidFill>
            </a:endParaRPr>
          </a:p>
          <a:p>
            <a:pPr marL="457200" indent="-457200" algn="just">
              <a:buAutoNum type="arabicParenR"/>
            </a:pPr>
            <a:endParaRPr lang="pt-BR" sz="2500" dirty="0" smtClean="0">
              <a:solidFill>
                <a:schemeClr val="tx1"/>
              </a:solidFill>
            </a:endParaRPr>
          </a:p>
        </p:txBody>
      </p:sp>
    </p:spTree>
    <p:extLst>
      <p:ext uri="{BB962C8B-B14F-4D97-AF65-F5344CB8AC3E}">
        <p14:creationId xmlns:p14="http://schemas.microsoft.com/office/powerpoint/2010/main" val="1628912683"/>
      </p:ext>
    </p:extLst>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83" y="0"/>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7" name="Retângulo 6"/>
          <p:cNvSpPr/>
          <p:nvPr/>
        </p:nvSpPr>
        <p:spPr>
          <a:xfrm>
            <a:off x="433633" y="1554214"/>
            <a:ext cx="9766169" cy="512948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algn="ctr"/>
            <a:endParaRPr lang="pt-BR" sz="2500" b="1" u="sng" dirty="0">
              <a:solidFill>
                <a:schemeClr val="tx1"/>
              </a:solidFill>
            </a:endParaRPr>
          </a:p>
          <a:p>
            <a:pPr lvl="1" algn="ctr"/>
            <a:r>
              <a:rPr lang="pt-BR" sz="2800" b="1" u="sng" dirty="0" smtClean="0">
                <a:solidFill>
                  <a:schemeClr val="tx1"/>
                </a:solidFill>
              </a:rPr>
              <a:t>Os motivos que levaram à declaração de inconstitucionalidade das normas anteriores que regulamentavam o tema estão sendo observados na elaboração da novel normativa?</a:t>
            </a:r>
          </a:p>
          <a:p>
            <a:pPr algn="just"/>
            <a:endParaRPr lang="pt-BR" sz="2300" b="1" dirty="0" smtClean="0">
              <a:solidFill>
                <a:schemeClr val="tx1"/>
              </a:solidFill>
            </a:endParaRPr>
          </a:p>
          <a:p>
            <a:pPr algn="just"/>
            <a:r>
              <a:rPr lang="pt-BR" sz="2300" b="1" dirty="0" smtClean="0">
                <a:solidFill>
                  <a:schemeClr val="tx1"/>
                </a:solidFill>
              </a:rPr>
              <a:t>Esclarecimento:</a:t>
            </a:r>
            <a:r>
              <a:rPr lang="pt-BR" sz="2300" dirty="0" smtClean="0">
                <a:solidFill>
                  <a:schemeClr val="tx1"/>
                </a:solidFill>
              </a:rPr>
              <a:t> </a:t>
            </a:r>
          </a:p>
          <a:p>
            <a:pPr algn="just"/>
            <a:r>
              <a:rPr lang="pt-BR" sz="2300" dirty="0" smtClean="0">
                <a:solidFill>
                  <a:schemeClr val="tx1"/>
                </a:solidFill>
              </a:rPr>
              <a:t>Todos os acórdãos dos julgamentos que declararam a inconstitucionalidade das normas anteriores foram devidamente analisados e levados em consideração. Justamente por isso, o tema está sendo elaborado por meio de Lei Complementar, com a realização de estudos técnicos e audiências públicas, pontos que foram utilizados como fundamento para as declarações de inconstitucionalidade anteriores.</a:t>
            </a:r>
          </a:p>
          <a:p>
            <a:r>
              <a:rPr lang="pt-BR" sz="2800" dirty="0" smtClean="0">
                <a:solidFill>
                  <a:schemeClr val="tx1"/>
                </a:solidFill>
              </a:rPr>
              <a:t> </a:t>
            </a:r>
            <a:endParaRPr lang="pt-BR" sz="2800" dirty="0">
              <a:solidFill>
                <a:schemeClr val="tx1"/>
              </a:solidFill>
            </a:endParaRPr>
          </a:p>
          <a:p>
            <a:pPr algn="just"/>
            <a:endParaRPr lang="pt-BR" sz="2500" dirty="0" smtClean="0">
              <a:solidFill>
                <a:schemeClr val="tx1"/>
              </a:solidFill>
            </a:endParaRPr>
          </a:p>
          <a:p>
            <a:pPr marL="457200" indent="-457200" algn="just">
              <a:buAutoNum type="arabicParenR"/>
            </a:pPr>
            <a:endParaRPr lang="pt-BR" sz="2500" dirty="0" smtClean="0">
              <a:solidFill>
                <a:schemeClr val="tx1"/>
              </a:solidFill>
            </a:endParaRPr>
          </a:p>
        </p:txBody>
      </p:sp>
      <p:sp>
        <p:nvSpPr>
          <p:cNvPr id="8" name="Retângulo 7"/>
          <p:cNvSpPr/>
          <p:nvPr/>
        </p:nvSpPr>
        <p:spPr>
          <a:xfrm>
            <a:off x="433633" y="215386"/>
            <a:ext cx="9766169" cy="923330"/>
          </a:xfrm>
          <a:prstGeom prst="rect">
            <a:avLst/>
          </a:prstGeom>
        </p:spPr>
        <p:txBody>
          <a:bodyPr wrap="square">
            <a:spAutoFit/>
          </a:bodyPr>
          <a:lstStyle/>
          <a:p>
            <a:pPr algn="ctr"/>
            <a:r>
              <a:rPr lang="pt-BR" sz="2700" b="1" dirty="0"/>
              <a:t>PRINCIPAIS PONTOS DEBATIDOS NA </a:t>
            </a:r>
            <a:r>
              <a:rPr lang="pt-BR" sz="2700" b="1" dirty="0" smtClean="0"/>
              <a:t>2º </a:t>
            </a:r>
            <a:r>
              <a:rPr lang="pt-BR" sz="2700" b="1" dirty="0"/>
              <a:t>AUDIÊNCIA PÚBLICA </a:t>
            </a:r>
          </a:p>
          <a:p>
            <a:pPr algn="ctr"/>
            <a:r>
              <a:rPr lang="pt-BR" sz="2700" b="1" dirty="0"/>
              <a:t>19/06/2019</a:t>
            </a:r>
          </a:p>
        </p:txBody>
      </p:sp>
    </p:spTree>
    <p:extLst>
      <p:ext uri="{BB962C8B-B14F-4D97-AF65-F5344CB8AC3E}">
        <p14:creationId xmlns:p14="http://schemas.microsoft.com/office/powerpoint/2010/main" val="3546297966"/>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76200" y="967972"/>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r>
              <a:rPr lang="pt-BR" sz="4000" b="1" dirty="0" smtClean="0">
                <a:latin typeface="+mn-lt"/>
                <a:cs typeface="Arial" panose="020B0604020202020204" pitchFamily="34" charset="0"/>
              </a:rPr>
              <a:t>LEGISLAÇÃO FEDERAL</a:t>
            </a: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9" name="Retângulo 8"/>
          <p:cNvSpPr/>
          <p:nvPr/>
        </p:nvSpPr>
        <p:spPr>
          <a:xfrm>
            <a:off x="773430" y="1360169"/>
            <a:ext cx="9121140" cy="4057651"/>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smtClean="0">
              <a:solidFill>
                <a:schemeClr val="tx1"/>
              </a:solidFill>
              <a:latin typeface="Calibri" panose="020F0502020204030204" pitchFamily="34" charset="0"/>
              <a:cs typeface="Calibri" panose="020F0502020204030204" pitchFamily="34" charset="0"/>
            </a:endParaRPr>
          </a:p>
          <a:p>
            <a:pPr marL="285750" indent="-285750" algn="just">
              <a:lnSpc>
                <a:spcPct val="150000"/>
              </a:lnSpc>
              <a:buFont typeface="Wingdings" panose="05000000000000000000" pitchFamily="2" charset="2"/>
              <a:buChar char="Ø"/>
            </a:pPr>
            <a:r>
              <a:rPr lang="pt-BR" sz="2500" dirty="0" smtClean="0">
                <a:solidFill>
                  <a:schemeClr val="tx1"/>
                </a:solidFill>
                <a:latin typeface="Calibri" panose="020F0502020204030204" pitchFamily="34" charset="0"/>
                <a:cs typeface="Calibri" panose="020F0502020204030204" pitchFamily="34" charset="0"/>
              </a:rPr>
              <a:t>Lei Federal nº 6.766, de 19 de dezembro de 1979: Dispõe sobre o Parcelamento do Solo Urbano</a:t>
            </a:r>
          </a:p>
          <a:p>
            <a:pPr algn="just">
              <a:lnSpc>
                <a:spcPct val="150000"/>
              </a:lnSpc>
            </a:pPr>
            <a:endParaRPr lang="pt-BR" sz="2500" dirty="0" smtClean="0">
              <a:solidFill>
                <a:schemeClr val="tx1"/>
              </a:solidFill>
              <a:latin typeface="Calibri" panose="020F0502020204030204" pitchFamily="34" charset="0"/>
              <a:cs typeface="Calibri" panose="020F0502020204030204" pitchFamily="34" charset="0"/>
            </a:endParaRPr>
          </a:p>
          <a:p>
            <a:pPr marL="285750" indent="-285750" algn="just">
              <a:lnSpc>
                <a:spcPct val="150000"/>
              </a:lnSpc>
              <a:buFont typeface="Wingdings" panose="05000000000000000000" pitchFamily="2" charset="2"/>
              <a:buChar char="Ø"/>
            </a:pPr>
            <a:r>
              <a:rPr lang="pt-BR" sz="2500" dirty="0" smtClean="0">
                <a:solidFill>
                  <a:schemeClr val="tx1"/>
                </a:solidFill>
                <a:latin typeface="Calibri" panose="020F0502020204030204" pitchFamily="34" charset="0"/>
                <a:cs typeface="Calibri" panose="020F0502020204030204" pitchFamily="34" charset="0"/>
              </a:rPr>
              <a:t>Lei Federal nº 13.465, de 11 de julho de 2017: Dispõe sobre a regularização fundiária rural e urbana, e dá outras providências</a:t>
            </a:r>
          </a:p>
          <a:p>
            <a:pPr marL="285750" indent="-285750" algn="just">
              <a:buFont typeface="Wingdings" panose="05000000000000000000" pitchFamily="2" charset="2"/>
              <a:buChar char="Ø"/>
            </a:pPr>
            <a:endParaRPr lang="pt-BR" dirty="0" smtClean="0">
              <a:solidFill>
                <a:schemeClr val="tx1"/>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endParaRPr lang="pt-BR"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2014074"/>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842420" y="85520"/>
            <a:ext cx="8805360" cy="923330"/>
          </a:xfrm>
          <a:prstGeom prst="rect">
            <a:avLst/>
          </a:prstGeom>
          <a:noFill/>
        </p:spPr>
        <p:txBody>
          <a:bodyPr wrap="none" rtlCol="0">
            <a:spAutoFit/>
          </a:bodyPr>
          <a:lstStyle/>
          <a:p>
            <a:pPr algn="ctr"/>
            <a:r>
              <a:rPr lang="pt-BR" sz="2700" b="1" dirty="0"/>
              <a:t>PRINCIPAIS PONTOS DEBATIDOS NA </a:t>
            </a:r>
            <a:r>
              <a:rPr lang="pt-BR" sz="2700" b="1" dirty="0" smtClean="0"/>
              <a:t>2º </a:t>
            </a:r>
            <a:r>
              <a:rPr lang="pt-BR" sz="2700" b="1" dirty="0"/>
              <a:t>AUDIÊNCIA PÚBLICA </a:t>
            </a:r>
          </a:p>
          <a:p>
            <a:pPr algn="ctr"/>
            <a:r>
              <a:rPr lang="pt-BR" sz="2700" b="1" dirty="0"/>
              <a:t>19/06/2019</a:t>
            </a:r>
          </a:p>
        </p:txBody>
      </p:sp>
      <p:sp>
        <p:nvSpPr>
          <p:cNvPr id="7" name="Retângulo 6"/>
          <p:cNvSpPr/>
          <p:nvPr/>
        </p:nvSpPr>
        <p:spPr>
          <a:xfrm>
            <a:off x="433633" y="1218146"/>
            <a:ext cx="9766169" cy="546555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algn="ctr"/>
            <a:endParaRPr lang="pt-BR" sz="2500" b="1" u="sng" dirty="0">
              <a:solidFill>
                <a:schemeClr val="tx1"/>
              </a:solidFill>
            </a:endParaRPr>
          </a:p>
          <a:p>
            <a:pPr algn="ctr"/>
            <a:endParaRPr lang="pt-BR" sz="2500" b="1" u="sng" dirty="0" smtClean="0">
              <a:solidFill>
                <a:schemeClr val="tx1"/>
              </a:solidFill>
            </a:endParaRPr>
          </a:p>
          <a:p>
            <a:pPr lvl="1" algn="ctr"/>
            <a:r>
              <a:rPr lang="pt-BR" sz="2800" b="1" u="sng" dirty="0" smtClean="0">
                <a:solidFill>
                  <a:schemeClr val="tx1"/>
                </a:solidFill>
              </a:rPr>
              <a:t>Direito de locomoção X Controle de acesso</a:t>
            </a:r>
          </a:p>
          <a:p>
            <a:pPr algn="just"/>
            <a:endParaRPr lang="pt-BR" sz="2300" b="1" dirty="0" smtClean="0">
              <a:solidFill>
                <a:schemeClr val="tx1"/>
              </a:solidFill>
            </a:endParaRPr>
          </a:p>
          <a:p>
            <a:pPr algn="just"/>
            <a:r>
              <a:rPr lang="pt-BR" sz="2300" b="1" dirty="0" smtClean="0">
                <a:solidFill>
                  <a:schemeClr val="tx1"/>
                </a:solidFill>
              </a:rPr>
              <a:t>Esclarecimento:</a:t>
            </a:r>
            <a:r>
              <a:rPr lang="pt-BR" sz="2300" dirty="0" smtClean="0">
                <a:solidFill>
                  <a:schemeClr val="tx1"/>
                </a:solidFill>
              </a:rPr>
              <a:t> </a:t>
            </a:r>
          </a:p>
          <a:p>
            <a:pPr algn="just"/>
            <a:r>
              <a:rPr lang="pt-BR" sz="2300" dirty="0" smtClean="0">
                <a:solidFill>
                  <a:schemeClr val="tx1"/>
                </a:solidFill>
              </a:rPr>
              <a:t>O direito de locomoção, conhecido como direito de ir e vir, está previsto no art. 5º, inciso XV, CF, no rol dos direitos fundamentais. Por sua vez, a previsão legal de controle de acesso aos loteamentos está insitamente relacionada ao direito de propriedade, também previsto como direito fundamental. Assim, por não existirem direitos fundamentais absolutos, pode ocorrer, observadas as normas de regência, a restrição de acesso a loteamentos ou condomínios, desde que obedecidos os parâmetros legais estabelecidos pelas normas de regência.</a:t>
            </a:r>
          </a:p>
          <a:p>
            <a:r>
              <a:rPr lang="pt-BR" sz="2800" dirty="0" smtClean="0">
                <a:solidFill>
                  <a:schemeClr val="tx1"/>
                </a:solidFill>
              </a:rPr>
              <a:t> </a:t>
            </a:r>
            <a:endParaRPr lang="pt-BR" sz="2800" dirty="0">
              <a:solidFill>
                <a:schemeClr val="tx1"/>
              </a:solidFill>
            </a:endParaRPr>
          </a:p>
          <a:p>
            <a:pPr algn="just"/>
            <a:endParaRPr lang="pt-BR" sz="2500" dirty="0" smtClean="0">
              <a:solidFill>
                <a:schemeClr val="tx1"/>
              </a:solidFill>
            </a:endParaRPr>
          </a:p>
          <a:p>
            <a:pPr marL="457200" indent="-457200" algn="just">
              <a:buAutoNum type="arabicParenR"/>
            </a:pPr>
            <a:endParaRPr lang="pt-BR" sz="2500" dirty="0" smtClean="0">
              <a:solidFill>
                <a:schemeClr val="tx1"/>
              </a:solidFill>
            </a:endParaRPr>
          </a:p>
        </p:txBody>
      </p:sp>
    </p:spTree>
    <p:extLst>
      <p:ext uri="{BB962C8B-B14F-4D97-AF65-F5344CB8AC3E}">
        <p14:creationId xmlns:p14="http://schemas.microsoft.com/office/powerpoint/2010/main" val="294802898"/>
      </p:ext>
    </p:extLst>
  </p:cSld>
  <p:clrMapOvr>
    <a:masterClrMapping/>
  </p:clrMapOvr>
  <p:transition spd="med">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0"/>
            <a:ext cx="10691813" cy="7555378"/>
          </a:xfrm>
          <a:prstGeom prst="rect">
            <a:avLst/>
          </a:prstGeom>
        </p:spPr>
      </p:pic>
      <p:sp>
        <p:nvSpPr>
          <p:cNvPr id="4" name="Título 1"/>
          <p:cNvSpPr txBox="1">
            <a:spLocks/>
          </p:cNvSpPr>
          <p:nvPr/>
        </p:nvSpPr>
        <p:spPr>
          <a:xfrm>
            <a:off x="2702730" y="1806639"/>
            <a:ext cx="10515600" cy="132556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r>
              <a:rPr lang="pt-BR" sz="3500" dirty="0" smtClean="0">
                <a:solidFill>
                  <a:schemeClr val="bg1"/>
                </a:solidFill>
                <a:latin typeface="MS Reference Sans Serif" panose="020B0604030504040204" pitchFamily="34" charset="0"/>
              </a:rPr>
              <a:t>OBRIGADO</a:t>
            </a:r>
            <a:endParaRPr lang="pt-BR" sz="3500" dirty="0">
              <a:solidFill>
                <a:schemeClr val="bg1"/>
              </a:solidFill>
              <a:latin typeface="MS Reference Sans Serif" panose="020B0604030504040204" pitchFamily="34" charset="0"/>
            </a:endParaRPr>
          </a:p>
        </p:txBody>
      </p:sp>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Tree>
    <p:extLst>
      <p:ext uri="{BB962C8B-B14F-4D97-AF65-F5344CB8AC3E}">
        <p14:creationId xmlns:p14="http://schemas.microsoft.com/office/powerpoint/2010/main" val="426034550"/>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fontScale="85000" lnSpcReduction="20000"/>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r>
              <a:rPr lang="pt-BR" sz="4700" b="1" dirty="0" smtClean="0">
                <a:latin typeface="+mn-lt"/>
                <a:cs typeface="Arial" panose="020B0604020202020204" pitchFamily="34" charset="0"/>
              </a:rPr>
              <a:t>LEI Nº 13.465, DE 11 DE JULHO DE 2017</a:t>
            </a: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9" name="Retângulo 8"/>
          <p:cNvSpPr/>
          <p:nvPr/>
        </p:nvSpPr>
        <p:spPr>
          <a:xfrm>
            <a:off x="660902" y="1428749"/>
            <a:ext cx="9397497" cy="3406141"/>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eaLnBrk="0" fontAlgn="base" hangingPunct="0">
              <a:lnSpc>
                <a:spcPct val="150000"/>
              </a:lnSpc>
              <a:spcBef>
                <a:spcPct val="0"/>
              </a:spcBef>
              <a:spcAft>
                <a:spcPct val="0"/>
              </a:spcAft>
              <a:buFont typeface="Wingdings" panose="05000000000000000000" pitchFamily="2" charset="2"/>
              <a:buChar char="Ø"/>
            </a:pPr>
            <a:r>
              <a:rPr lang="pt-BR" altLang="pt-BR" sz="2300" dirty="0" smtClean="0">
                <a:solidFill>
                  <a:schemeClr val="tx1"/>
                </a:solidFill>
                <a:cs typeface="Arial" panose="020B0604020202020204" pitchFamily="34" charset="0"/>
              </a:rPr>
              <a:t>Incluiu o § 8º ao art. 2º da Lei nº 6.766/1979, criando o “loteamento de acesso controlado”</a:t>
            </a:r>
          </a:p>
          <a:p>
            <a:pPr lvl="0" algn="just" eaLnBrk="0" fontAlgn="base" hangingPunct="0">
              <a:lnSpc>
                <a:spcPct val="150000"/>
              </a:lnSpc>
              <a:spcBef>
                <a:spcPct val="0"/>
              </a:spcBef>
              <a:spcAft>
                <a:spcPct val="0"/>
              </a:spcAft>
            </a:pPr>
            <a:endParaRPr lang="pt-BR" altLang="pt-BR" sz="2300" dirty="0" smtClean="0">
              <a:solidFill>
                <a:schemeClr val="tx1"/>
              </a:solidFill>
              <a:cs typeface="Arial" panose="020B0604020202020204" pitchFamily="34" charset="0"/>
            </a:endParaRPr>
          </a:p>
          <a:p>
            <a:pPr lvl="0" indent="260350" algn="just" eaLnBrk="0" fontAlgn="base" hangingPunct="0">
              <a:spcBef>
                <a:spcPct val="0"/>
              </a:spcBef>
              <a:spcAft>
                <a:spcPct val="0"/>
              </a:spcAft>
            </a:pPr>
            <a:endParaRPr lang="pt-BR" altLang="pt-BR" sz="1500" dirty="0" smtClean="0">
              <a:solidFill>
                <a:srgbClr val="000000"/>
              </a:solidFill>
              <a:hlinkClick r:id="rId4"/>
            </a:endParaRPr>
          </a:p>
          <a:p>
            <a:pPr lvl="0" indent="260350" algn="just" eaLnBrk="0" fontAlgn="base" hangingPunct="0">
              <a:spcBef>
                <a:spcPct val="0"/>
              </a:spcBef>
              <a:spcAft>
                <a:spcPct val="0"/>
              </a:spcAft>
            </a:pPr>
            <a:endParaRPr lang="pt-BR" altLang="pt-BR" sz="1500" dirty="0" smtClean="0">
              <a:solidFill>
                <a:srgbClr val="000000"/>
              </a:solidFill>
              <a:hlinkClick r:id="rId4"/>
            </a:endParaRPr>
          </a:p>
        </p:txBody>
      </p:sp>
    </p:spTree>
    <p:extLst>
      <p:ext uri="{BB962C8B-B14F-4D97-AF65-F5344CB8AC3E}">
        <p14:creationId xmlns:p14="http://schemas.microsoft.com/office/powerpoint/2010/main" val="1638925588"/>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fontScale="85000" lnSpcReduction="20000"/>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r>
              <a:rPr lang="pt-BR" sz="4700" b="1" dirty="0" smtClean="0">
                <a:latin typeface="+mn-lt"/>
                <a:cs typeface="Arial" panose="020B0604020202020204" pitchFamily="34" charset="0"/>
              </a:rPr>
              <a:t>LEI 6.766, de 19 DE DEZEMBRO DE 1979 </a:t>
            </a: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9" name="Retângulo 8"/>
          <p:cNvSpPr/>
          <p:nvPr/>
        </p:nvSpPr>
        <p:spPr>
          <a:xfrm>
            <a:off x="445770" y="1097280"/>
            <a:ext cx="9612629" cy="5864835"/>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eaLnBrk="0" fontAlgn="base" hangingPunct="0">
              <a:lnSpc>
                <a:spcPct val="150000"/>
              </a:lnSpc>
              <a:spcBef>
                <a:spcPct val="0"/>
              </a:spcBef>
              <a:spcAft>
                <a:spcPct val="0"/>
              </a:spcAft>
            </a:pPr>
            <a:r>
              <a:rPr lang="pt-BR" altLang="pt-BR" sz="2000" dirty="0">
                <a:solidFill>
                  <a:schemeClr val="tx1"/>
                </a:solidFill>
                <a:cs typeface="Arial" panose="020B0604020202020204" pitchFamily="34" charset="0"/>
              </a:rPr>
              <a:t>Art. 2º O parcelamento do solo urbano poderá ser feito mediante loteamento ou desmembramento, observadas as disposições desta Lei e as das legislações estaduais e municipais pertinentes.</a:t>
            </a:r>
          </a:p>
          <a:p>
            <a:pPr lvl="0" algn="just" eaLnBrk="0" fontAlgn="base" hangingPunct="0">
              <a:lnSpc>
                <a:spcPct val="150000"/>
              </a:lnSpc>
              <a:spcBef>
                <a:spcPct val="0"/>
              </a:spcBef>
              <a:spcAft>
                <a:spcPct val="0"/>
              </a:spcAft>
            </a:pPr>
            <a:r>
              <a:rPr lang="pt-BR" altLang="pt-BR" sz="2000" dirty="0">
                <a:solidFill>
                  <a:schemeClr val="tx1"/>
                </a:solidFill>
                <a:cs typeface="Arial" panose="020B0604020202020204" pitchFamily="34" charset="0"/>
              </a:rPr>
              <a:t>§1º Considera-se loteamento a subdivisão de gleba em lotes destinados a edificação, com abertura de novas vias de circulação, de logradouros públicos ou prolongamento, modificação ou ampliação das vias existentes.</a:t>
            </a:r>
          </a:p>
          <a:p>
            <a:pPr lvl="0" algn="just" eaLnBrk="0" fontAlgn="base" hangingPunct="0">
              <a:lnSpc>
                <a:spcPct val="150000"/>
              </a:lnSpc>
              <a:spcBef>
                <a:spcPct val="0"/>
              </a:spcBef>
              <a:spcAft>
                <a:spcPct val="0"/>
              </a:spcAft>
            </a:pPr>
            <a:r>
              <a:rPr lang="pt-BR" altLang="pt-BR" sz="2000" dirty="0">
                <a:solidFill>
                  <a:schemeClr val="tx1"/>
                </a:solidFill>
                <a:cs typeface="Arial" panose="020B0604020202020204" pitchFamily="34" charset="0"/>
              </a:rPr>
              <a:t>(...)</a:t>
            </a:r>
          </a:p>
          <a:p>
            <a:pPr lvl="0" algn="just" eaLnBrk="0" fontAlgn="base" hangingPunct="0">
              <a:lnSpc>
                <a:spcPct val="150000"/>
              </a:lnSpc>
              <a:spcBef>
                <a:spcPct val="0"/>
              </a:spcBef>
              <a:spcAft>
                <a:spcPct val="0"/>
              </a:spcAft>
            </a:pPr>
            <a:r>
              <a:rPr lang="pt-BR" altLang="pt-BR" sz="2000" b="1" dirty="0">
                <a:solidFill>
                  <a:schemeClr val="tx1"/>
                </a:solidFill>
                <a:cs typeface="Arial" panose="020B0604020202020204" pitchFamily="34" charset="0"/>
              </a:rPr>
              <a:t>§8º Constitui loteamento de acesso controlado a modalidade de loteamento, definida nos termos do §1º deste artigo, cujo controle de acesso será regulamentado por ato do poder público Municipal, sendo vedado o impedimento de acesso a pedestres ou a condutores de veículos não residentes, devidamente identificados ou cadastrados.</a:t>
            </a:r>
          </a:p>
          <a:p>
            <a:pPr lvl="0" algn="just" eaLnBrk="0" fontAlgn="base" hangingPunct="0">
              <a:lnSpc>
                <a:spcPct val="150000"/>
              </a:lnSpc>
              <a:spcBef>
                <a:spcPct val="0"/>
              </a:spcBef>
              <a:spcAft>
                <a:spcPct val="0"/>
              </a:spcAft>
            </a:pPr>
            <a:endParaRPr lang="pt-BR" altLang="pt-BR" sz="2300" dirty="0" smtClean="0">
              <a:solidFill>
                <a:schemeClr val="tx1"/>
              </a:solidFill>
              <a:cs typeface="Arial" panose="020B0604020202020204" pitchFamily="34" charset="0"/>
            </a:endParaRPr>
          </a:p>
          <a:p>
            <a:pPr lvl="0" indent="260350" algn="just" eaLnBrk="0" fontAlgn="base" hangingPunct="0">
              <a:spcBef>
                <a:spcPct val="0"/>
              </a:spcBef>
              <a:spcAft>
                <a:spcPct val="0"/>
              </a:spcAft>
            </a:pPr>
            <a:endParaRPr lang="pt-BR" altLang="pt-BR" sz="1500" dirty="0" smtClean="0">
              <a:solidFill>
                <a:srgbClr val="000000"/>
              </a:solidFill>
              <a:hlinkClick r:id="rId4"/>
            </a:endParaRPr>
          </a:p>
          <a:p>
            <a:pPr lvl="0" indent="260350" algn="just" eaLnBrk="0" fontAlgn="base" hangingPunct="0">
              <a:spcBef>
                <a:spcPct val="0"/>
              </a:spcBef>
              <a:spcAft>
                <a:spcPct val="0"/>
              </a:spcAft>
            </a:pPr>
            <a:endParaRPr lang="pt-BR" altLang="pt-BR" sz="1500" dirty="0" smtClean="0">
              <a:solidFill>
                <a:srgbClr val="000000"/>
              </a:solidFill>
              <a:hlinkClick r:id="rId4"/>
            </a:endParaRPr>
          </a:p>
        </p:txBody>
      </p:sp>
    </p:spTree>
    <p:extLst>
      <p:ext uri="{BB962C8B-B14F-4D97-AF65-F5344CB8AC3E}">
        <p14:creationId xmlns:p14="http://schemas.microsoft.com/office/powerpoint/2010/main" val="2259552239"/>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2658846" y="143294"/>
            <a:ext cx="5626092" cy="861774"/>
          </a:xfrm>
          <a:prstGeom prst="rect">
            <a:avLst/>
          </a:prstGeom>
          <a:noFill/>
        </p:spPr>
        <p:txBody>
          <a:bodyPr wrap="none" rtlCol="0">
            <a:spAutoFit/>
          </a:bodyPr>
          <a:lstStyle/>
          <a:p>
            <a:pPr algn="ctr"/>
            <a:r>
              <a:rPr lang="pt-BR" sz="2500" b="1" dirty="0" smtClean="0"/>
              <a:t>LOTEAMENTO DE ACESSO CONTROLADO </a:t>
            </a:r>
          </a:p>
          <a:p>
            <a:pPr algn="ctr"/>
            <a:r>
              <a:rPr lang="pt-BR" sz="2500" b="1" dirty="0" smtClean="0"/>
              <a:t>E A LEGISLAÇÃO DO DISTRITO FEDERAL</a:t>
            </a:r>
            <a:endParaRPr lang="pt-BR" sz="2500" b="1" dirty="0"/>
          </a:p>
        </p:txBody>
      </p:sp>
      <p:sp>
        <p:nvSpPr>
          <p:cNvPr id="7" name="Retângulo 6"/>
          <p:cNvSpPr/>
          <p:nvPr/>
        </p:nvSpPr>
        <p:spPr>
          <a:xfrm>
            <a:off x="812661" y="1334835"/>
            <a:ext cx="9092217" cy="55759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r>
              <a:rPr lang="pt-BR" sz="1900" b="1" u="sng" dirty="0" smtClean="0">
                <a:solidFill>
                  <a:schemeClr val="tx1"/>
                </a:solidFill>
              </a:rPr>
              <a:t>LEI COMPLEMENTAR Nº 803, DE 25 DE ABRIL DE 2009</a:t>
            </a:r>
          </a:p>
          <a:p>
            <a:pPr algn="ctr"/>
            <a:r>
              <a:rPr lang="pt-BR" sz="1900" dirty="0" smtClean="0">
                <a:solidFill>
                  <a:schemeClr val="tx1"/>
                </a:solidFill>
              </a:rPr>
              <a:t>Plano Diretor de Ordenamento Territorial do Distrito Federal – PDOT</a:t>
            </a:r>
          </a:p>
          <a:p>
            <a:pPr algn="ctr"/>
            <a:endParaRPr lang="pt-BR" sz="1900" dirty="0">
              <a:solidFill>
                <a:schemeClr val="tx1"/>
              </a:solidFill>
            </a:endParaRPr>
          </a:p>
          <a:p>
            <a:pPr algn="just">
              <a:lnSpc>
                <a:spcPct val="150000"/>
              </a:lnSpc>
            </a:pPr>
            <a:r>
              <a:rPr lang="pt-BR" sz="1900" dirty="0">
                <a:solidFill>
                  <a:schemeClr val="tx1"/>
                </a:solidFill>
              </a:rPr>
              <a:t>Art. 122. São metas, princípios, critérios e ações para a regularização fundiária</a:t>
            </a:r>
            <a:r>
              <a:rPr lang="pt-BR" sz="1900" dirty="0" smtClean="0">
                <a:solidFill>
                  <a:schemeClr val="tx1"/>
                </a:solidFill>
              </a:rPr>
              <a:t>:</a:t>
            </a:r>
          </a:p>
          <a:p>
            <a:pPr algn="just">
              <a:lnSpc>
                <a:spcPct val="150000"/>
              </a:lnSpc>
            </a:pPr>
            <a:r>
              <a:rPr lang="pt-BR" sz="1900" dirty="0" smtClean="0">
                <a:solidFill>
                  <a:schemeClr val="tx1"/>
                </a:solidFill>
              </a:rPr>
              <a:t>(...)</a:t>
            </a:r>
          </a:p>
          <a:p>
            <a:pPr algn="just">
              <a:lnSpc>
                <a:spcPct val="150000"/>
              </a:lnSpc>
            </a:pPr>
            <a:r>
              <a:rPr lang="pt-BR" sz="1900" dirty="0">
                <a:solidFill>
                  <a:schemeClr val="tx1"/>
                </a:solidFill>
              </a:rPr>
              <a:t>XI – viabilizar a regularização fundiária dos assentamentos informais </a:t>
            </a:r>
            <a:r>
              <a:rPr lang="pt-BR" sz="1900" b="1" dirty="0">
                <a:solidFill>
                  <a:schemeClr val="tx1"/>
                </a:solidFill>
              </a:rPr>
              <a:t>consolidados na forma de loteamento fechado </a:t>
            </a:r>
            <a:r>
              <a:rPr lang="pt-BR" sz="1900" dirty="0">
                <a:solidFill>
                  <a:schemeClr val="tx1"/>
                </a:solidFill>
              </a:rPr>
              <a:t>ou projetos urbanísticos com diretrizes especiais para unidades autônomas, ora denominados condomínios urbanísticos, de acordo com legislação específica; </a:t>
            </a:r>
            <a:endParaRPr lang="pt-BR" sz="1900" dirty="0" smtClean="0">
              <a:solidFill>
                <a:schemeClr val="tx1"/>
              </a:solidFill>
            </a:endParaRPr>
          </a:p>
          <a:p>
            <a:pPr algn="just">
              <a:lnSpc>
                <a:spcPct val="150000"/>
              </a:lnSpc>
            </a:pPr>
            <a:r>
              <a:rPr lang="pt-BR" sz="1900" dirty="0" smtClean="0">
                <a:solidFill>
                  <a:schemeClr val="tx1"/>
                </a:solidFill>
              </a:rPr>
              <a:t>(...)</a:t>
            </a:r>
          </a:p>
          <a:p>
            <a:r>
              <a:rPr lang="pt-BR" sz="1900" b="1" dirty="0">
                <a:solidFill>
                  <a:schemeClr val="tx1"/>
                </a:solidFill>
              </a:rPr>
              <a:t>Art. 131. </a:t>
            </a:r>
            <a:r>
              <a:rPr lang="pt-BR" sz="1900" dirty="0">
                <a:solidFill>
                  <a:schemeClr val="tx1"/>
                </a:solidFill>
              </a:rPr>
              <a:t>Na fixação dos índices urbanísticos das Áreas de Regularização, </a:t>
            </a:r>
            <a:r>
              <a:rPr lang="pt-BR" sz="1900" b="1" dirty="0">
                <a:solidFill>
                  <a:schemeClr val="tx1"/>
                </a:solidFill>
              </a:rPr>
              <a:t>é considerada a situação fática da ocupação</a:t>
            </a:r>
            <a:r>
              <a:rPr lang="pt-BR" sz="1900" dirty="0">
                <a:solidFill>
                  <a:schemeClr val="tx1"/>
                </a:solidFill>
              </a:rPr>
              <a:t>, assim como suas especificidades urbanísticas, ambientais e sociais, devendo ser considerado o seguinte:</a:t>
            </a:r>
          </a:p>
          <a:p>
            <a:r>
              <a:rPr lang="pt-BR" sz="1900" dirty="0">
                <a:solidFill>
                  <a:schemeClr val="tx1"/>
                </a:solidFill>
              </a:rPr>
              <a:t>(...)</a:t>
            </a:r>
          </a:p>
          <a:p>
            <a:pPr algn="just">
              <a:lnSpc>
                <a:spcPct val="150000"/>
              </a:lnSpc>
            </a:pPr>
            <a:endParaRPr lang="pt-BR" sz="2500" b="1" u="sng" dirty="0">
              <a:solidFill>
                <a:schemeClr val="tx1"/>
              </a:solidFill>
            </a:endParaRPr>
          </a:p>
        </p:txBody>
      </p:sp>
    </p:spTree>
    <p:extLst>
      <p:ext uri="{BB962C8B-B14F-4D97-AF65-F5344CB8AC3E}">
        <p14:creationId xmlns:p14="http://schemas.microsoft.com/office/powerpoint/2010/main" val="1932299431"/>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2658846" y="143294"/>
            <a:ext cx="5626092" cy="861774"/>
          </a:xfrm>
          <a:prstGeom prst="rect">
            <a:avLst/>
          </a:prstGeom>
          <a:noFill/>
        </p:spPr>
        <p:txBody>
          <a:bodyPr wrap="none" rtlCol="0">
            <a:spAutoFit/>
          </a:bodyPr>
          <a:lstStyle/>
          <a:p>
            <a:pPr algn="ctr"/>
            <a:r>
              <a:rPr lang="pt-BR" sz="2500" b="1" dirty="0" smtClean="0"/>
              <a:t>LOTEAMENTO DE ACESSO CONTROLADO </a:t>
            </a:r>
          </a:p>
          <a:p>
            <a:pPr algn="ctr"/>
            <a:r>
              <a:rPr lang="pt-BR" sz="2500" b="1" dirty="0" smtClean="0"/>
              <a:t>E A LEGISLAÇÃO DO DISTRITO FEDERAL</a:t>
            </a:r>
            <a:endParaRPr lang="pt-BR" sz="2500" b="1" dirty="0"/>
          </a:p>
        </p:txBody>
      </p:sp>
      <p:sp>
        <p:nvSpPr>
          <p:cNvPr id="7" name="Retângulo 6"/>
          <p:cNvSpPr/>
          <p:nvPr/>
        </p:nvSpPr>
        <p:spPr>
          <a:xfrm>
            <a:off x="925783" y="1107764"/>
            <a:ext cx="9092217" cy="55759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500" b="1" u="sng" dirty="0" smtClean="0">
                <a:solidFill>
                  <a:schemeClr val="tx1"/>
                </a:solidFill>
              </a:rPr>
              <a:t>LEI 4.893, DE 26 DE JULHO DE 2012</a:t>
            </a:r>
          </a:p>
          <a:p>
            <a:pPr algn="ctr"/>
            <a:r>
              <a:rPr lang="pt-BR" sz="2500" dirty="0" smtClean="0">
                <a:solidFill>
                  <a:schemeClr val="tx1"/>
                </a:solidFill>
              </a:rPr>
              <a:t>Dispõe sobre loteamento fechado e dá outras providências</a:t>
            </a:r>
          </a:p>
          <a:p>
            <a:pPr algn="ctr"/>
            <a:endParaRPr lang="pt-BR" sz="2500" dirty="0">
              <a:solidFill>
                <a:schemeClr val="tx1"/>
              </a:solidFill>
            </a:endParaRPr>
          </a:p>
          <a:p>
            <a:pPr marL="342900" indent="-342900" algn="just">
              <a:lnSpc>
                <a:spcPct val="150000"/>
              </a:lnSpc>
              <a:buFont typeface="Wingdings" panose="05000000000000000000" pitchFamily="2" charset="2"/>
              <a:buChar char="Ø"/>
            </a:pPr>
            <a:r>
              <a:rPr lang="pt-BR" sz="2000" dirty="0">
                <a:solidFill>
                  <a:schemeClr val="tx1"/>
                </a:solidFill>
              </a:rPr>
              <a:t>A Lei Complementar nº </a:t>
            </a:r>
            <a:r>
              <a:rPr lang="pt-BR" sz="2000" dirty="0" smtClean="0">
                <a:solidFill>
                  <a:schemeClr val="tx1"/>
                </a:solidFill>
              </a:rPr>
              <a:t>4.893/2012 </a:t>
            </a:r>
            <a:r>
              <a:rPr lang="pt-BR" sz="2000" dirty="0">
                <a:solidFill>
                  <a:schemeClr val="tx1"/>
                </a:solidFill>
              </a:rPr>
              <a:t>foi declarada inconstitucional (ADI nº </a:t>
            </a:r>
            <a:r>
              <a:rPr lang="pt-BR" sz="2000" dirty="0" smtClean="0">
                <a:solidFill>
                  <a:schemeClr val="tx1"/>
                </a:solidFill>
              </a:rPr>
              <a:t>2012.00.2.018676-4</a:t>
            </a:r>
            <a:r>
              <a:rPr lang="pt-BR" sz="2000" dirty="0">
                <a:solidFill>
                  <a:schemeClr val="tx1"/>
                </a:solidFill>
              </a:rPr>
              <a:t>)</a:t>
            </a:r>
          </a:p>
          <a:p>
            <a:pPr marL="342900" indent="-342900" algn="just">
              <a:lnSpc>
                <a:spcPct val="150000"/>
              </a:lnSpc>
              <a:buFont typeface="Wingdings" panose="05000000000000000000" pitchFamily="2" charset="2"/>
              <a:buChar char="Ø"/>
            </a:pPr>
            <a:r>
              <a:rPr lang="pt-BR" sz="2000" dirty="0">
                <a:solidFill>
                  <a:schemeClr val="tx1"/>
                </a:solidFill>
              </a:rPr>
              <a:t>O TJDFT entendeu </a:t>
            </a:r>
            <a:r>
              <a:rPr lang="pt-BR" sz="2000" dirty="0" smtClean="0">
                <a:solidFill>
                  <a:schemeClr val="tx1"/>
                </a:solidFill>
              </a:rPr>
              <a:t>que houve:</a:t>
            </a:r>
            <a:endParaRPr lang="pt-BR" sz="2000" dirty="0">
              <a:solidFill>
                <a:schemeClr val="tx1"/>
              </a:solidFill>
            </a:endParaRPr>
          </a:p>
          <a:p>
            <a:pPr marL="457200" indent="-457200" algn="just">
              <a:lnSpc>
                <a:spcPct val="150000"/>
              </a:lnSpc>
              <a:buFont typeface="+mj-lt"/>
              <a:buAutoNum type="arabicPeriod"/>
            </a:pPr>
            <a:r>
              <a:rPr lang="pt-BR" sz="2000" dirty="0" smtClean="0">
                <a:solidFill>
                  <a:schemeClr val="tx1"/>
                </a:solidFill>
              </a:rPr>
              <a:t>Ausência de critérios objetivos e tecnicamente sólidos</a:t>
            </a:r>
            <a:endParaRPr lang="pt-BR" sz="2000" dirty="0">
              <a:solidFill>
                <a:schemeClr val="tx1"/>
              </a:solidFill>
            </a:endParaRPr>
          </a:p>
          <a:p>
            <a:pPr marL="457200" indent="-457200" algn="just">
              <a:lnSpc>
                <a:spcPct val="150000"/>
              </a:lnSpc>
              <a:buFont typeface="+mj-lt"/>
              <a:buAutoNum type="arabicPeriod"/>
            </a:pPr>
            <a:r>
              <a:rPr lang="pt-BR" sz="2000" dirty="0">
                <a:solidFill>
                  <a:schemeClr val="tx1"/>
                </a:solidFill>
              </a:rPr>
              <a:t>Ausência de </a:t>
            </a:r>
            <a:r>
              <a:rPr lang="pt-BR" sz="2000" dirty="0" smtClean="0">
                <a:solidFill>
                  <a:schemeClr val="tx1"/>
                </a:solidFill>
              </a:rPr>
              <a:t>participação da sociedade civil</a:t>
            </a:r>
          </a:p>
          <a:p>
            <a:pPr marL="457200" indent="-457200" algn="just">
              <a:lnSpc>
                <a:spcPct val="150000"/>
              </a:lnSpc>
              <a:buFont typeface="+mj-lt"/>
              <a:buAutoNum type="arabicPeriod"/>
            </a:pPr>
            <a:r>
              <a:rPr lang="pt-BR" sz="2000" dirty="0" smtClean="0">
                <a:solidFill>
                  <a:schemeClr val="tx1"/>
                </a:solidFill>
              </a:rPr>
              <a:t>Invasão de matéria reservada à lei complementar</a:t>
            </a:r>
          </a:p>
          <a:p>
            <a:pPr marL="342900" indent="-342900" algn="just">
              <a:lnSpc>
                <a:spcPct val="150000"/>
              </a:lnSpc>
              <a:buFont typeface="Wingdings" panose="05000000000000000000" pitchFamily="2" charset="2"/>
              <a:buChar char="Ø"/>
            </a:pPr>
            <a:r>
              <a:rPr lang="pt-BR" sz="2000" dirty="0" smtClean="0">
                <a:solidFill>
                  <a:schemeClr val="tx1"/>
                </a:solidFill>
              </a:rPr>
              <a:t>Julgamento: Inconstitucionalidade formal da lei</a:t>
            </a:r>
            <a:endParaRPr lang="pt-BR" sz="2000" dirty="0">
              <a:solidFill>
                <a:schemeClr val="tx1"/>
              </a:solidFill>
            </a:endParaRPr>
          </a:p>
        </p:txBody>
      </p:sp>
    </p:spTree>
    <p:extLst>
      <p:ext uri="{BB962C8B-B14F-4D97-AF65-F5344CB8AC3E}">
        <p14:creationId xmlns:p14="http://schemas.microsoft.com/office/powerpoint/2010/main" val="3408000778"/>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2658846" y="143294"/>
            <a:ext cx="5626092" cy="861774"/>
          </a:xfrm>
          <a:prstGeom prst="rect">
            <a:avLst/>
          </a:prstGeom>
          <a:noFill/>
        </p:spPr>
        <p:txBody>
          <a:bodyPr wrap="none" rtlCol="0">
            <a:spAutoFit/>
          </a:bodyPr>
          <a:lstStyle/>
          <a:p>
            <a:pPr algn="ctr"/>
            <a:r>
              <a:rPr lang="pt-BR" sz="2500" b="1" dirty="0" smtClean="0"/>
              <a:t>LOTEAMENTO DE ACESSO CONTROLADO </a:t>
            </a:r>
          </a:p>
          <a:p>
            <a:pPr algn="ctr"/>
            <a:r>
              <a:rPr lang="pt-BR" sz="2500" b="1" dirty="0" smtClean="0"/>
              <a:t>E A LEGISLAÇÃO DO DISTRITO FEDERAL</a:t>
            </a:r>
            <a:endParaRPr lang="pt-BR" sz="2500" b="1" dirty="0"/>
          </a:p>
        </p:txBody>
      </p:sp>
      <p:sp>
        <p:nvSpPr>
          <p:cNvPr id="7" name="Retângulo 6"/>
          <p:cNvSpPr/>
          <p:nvPr/>
        </p:nvSpPr>
        <p:spPr>
          <a:xfrm>
            <a:off x="925783" y="1107764"/>
            <a:ext cx="9092217" cy="55759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smtClean="0">
              <a:solidFill>
                <a:schemeClr val="tx1"/>
              </a:solidFill>
            </a:endParaRPr>
          </a:p>
          <a:p>
            <a:pPr algn="ctr"/>
            <a:r>
              <a:rPr lang="pt-BR" sz="2500" b="1" u="sng" dirty="0" smtClean="0">
                <a:solidFill>
                  <a:schemeClr val="tx1"/>
                </a:solidFill>
              </a:rPr>
              <a:t>LEI COMPLEMENTAR Nº 869, DE 12 DE JULHO DE 2013</a:t>
            </a:r>
          </a:p>
          <a:p>
            <a:pPr algn="ctr"/>
            <a:r>
              <a:rPr lang="pt-BR" sz="2500" dirty="0" smtClean="0">
                <a:solidFill>
                  <a:schemeClr val="tx1"/>
                </a:solidFill>
              </a:rPr>
              <a:t>Dispõe sobre loteamento fechado e dá outra providências</a:t>
            </a:r>
          </a:p>
          <a:p>
            <a:pPr algn="ctr"/>
            <a:endParaRPr lang="pt-BR" sz="2500" dirty="0">
              <a:solidFill>
                <a:schemeClr val="tx1"/>
              </a:solidFill>
            </a:endParaRPr>
          </a:p>
          <a:p>
            <a:pPr marL="342900" indent="-342900" algn="just">
              <a:lnSpc>
                <a:spcPct val="150000"/>
              </a:lnSpc>
              <a:buFont typeface="Wingdings" panose="05000000000000000000" pitchFamily="2" charset="2"/>
              <a:buChar char="Ø"/>
            </a:pPr>
            <a:r>
              <a:rPr lang="pt-BR" sz="2500" dirty="0" smtClean="0">
                <a:solidFill>
                  <a:schemeClr val="tx1"/>
                </a:solidFill>
              </a:rPr>
              <a:t>A Lei Complementar nº 869/2013 foi declarada inconstitucional (ADI nº 2013.00.2.018107-4)</a:t>
            </a:r>
          </a:p>
          <a:p>
            <a:pPr marL="342900" indent="-342900" algn="just">
              <a:lnSpc>
                <a:spcPct val="150000"/>
              </a:lnSpc>
              <a:buFont typeface="Wingdings" panose="05000000000000000000" pitchFamily="2" charset="2"/>
              <a:buChar char="Ø"/>
            </a:pPr>
            <a:r>
              <a:rPr lang="pt-BR" sz="2500" dirty="0" smtClean="0">
                <a:solidFill>
                  <a:schemeClr val="tx1"/>
                </a:solidFill>
              </a:rPr>
              <a:t>O TJDFT entendeu que houve:</a:t>
            </a:r>
          </a:p>
          <a:p>
            <a:pPr marL="457200" indent="-457200" algn="just">
              <a:lnSpc>
                <a:spcPct val="150000"/>
              </a:lnSpc>
              <a:buFont typeface="+mj-lt"/>
              <a:buAutoNum type="arabicPeriod"/>
            </a:pPr>
            <a:r>
              <a:rPr lang="pt-BR" sz="2500" dirty="0" smtClean="0">
                <a:solidFill>
                  <a:schemeClr val="tx1"/>
                </a:solidFill>
              </a:rPr>
              <a:t>Ausência de debate público e efetiva participação da população</a:t>
            </a:r>
          </a:p>
          <a:p>
            <a:pPr marL="457200" indent="-457200" algn="just">
              <a:lnSpc>
                <a:spcPct val="150000"/>
              </a:lnSpc>
              <a:buFont typeface="+mj-lt"/>
              <a:buAutoNum type="arabicPeriod"/>
            </a:pPr>
            <a:r>
              <a:rPr lang="pt-BR" sz="2500" dirty="0" smtClean="0">
                <a:solidFill>
                  <a:schemeClr val="tx1"/>
                </a:solidFill>
              </a:rPr>
              <a:t>Ausência de adoção de critério técnico sobre a política de organização da cidade</a:t>
            </a:r>
          </a:p>
          <a:p>
            <a:pPr marL="342900" indent="-342900" algn="just">
              <a:buFont typeface="Wingdings" panose="05000000000000000000" pitchFamily="2" charset="2"/>
              <a:buChar char="Ø"/>
            </a:pPr>
            <a:endParaRPr lang="pt-BR" sz="2500" dirty="0" smtClean="0">
              <a:solidFill>
                <a:schemeClr val="tx1"/>
              </a:solidFill>
            </a:endParaRPr>
          </a:p>
          <a:p>
            <a:pPr marL="342900" indent="-342900" algn="just">
              <a:buFont typeface="Wingdings" panose="05000000000000000000" pitchFamily="2" charset="2"/>
              <a:buChar char="Ø"/>
            </a:pPr>
            <a:endParaRPr lang="pt-BR" sz="2500" dirty="0">
              <a:solidFill>
                <a:schemeClr val="tx1"/>
              </a:solidFill>
            </a:endParaRPr>
          </a:p>
        </p:txBody>
      </p:sp>
    </p:spTree>
    <p:extLst>
      <p:ext uri="{BB962C8B-B14F-4D97-AF65-F5344CB8AC3E}">
        <p14:creationId xmlns:p14="http://schemas.microsoft.com/office/powerpoint/2010/main" val="3695314120"/>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2658846" y="143294"/>
            <a:ext cx="5626092" cy="861774"/>
          </a:xfrm>
          <a:prstGeom prst="rect">
            <a:avLst/>
          </a:prstGeom>
          <a:noFill/>
        </p:spPr>
        <p:txBody>
          <a:bodyPr wrap="none" rtlCol="0">
            <a:spAutoFit/>
          </a:bodyPr>
          <a:lstStyle/>
          <a:p>
            <a:pPr algn="ctr"/>
            <a:r>
              <a:rPr lang="pt-BR" sz="2500" b="1" dirty="0" smtClean="0"/>
              <a:t>LOTEAMENTO DE ACESSO CONTROLADO </a:t>
            </a:r>
          </a:p>
          <a:p>
            <a:pPr algn="ctr"/>
            <a:r>
              <a:rPr lang="pt-BR" sz="2500" b="1" dirty="0" smtClean="0"/>
              <a:t>E A LEGISLAÇÃO DO DISTRITO FEDERAL</a:t>
            </a:r>
            <a:endParaRPr lang="pt-BR" sz="2500" b="1" dirty="0"/>
          </a:p>
        </p:txBody>
      </p:sp>
      <p:sp>
        <p:nvSpPr>
          <p:cNvPr id="7" name="Retângulo 6"/>
          <p:cNvSpPr/>
          <p:nvPr/>
        </p:nvSpPr>
        <p:spPr>
          <a:xfrm>
            <a:off x="660903" y="1005068"/>
            <a:ext cx="9466077" cy="59570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500" b="1" u="sng" dirty="0" smtClean="0">
              <a:solidFill>
                <a:schemeClr val="tx1"/>
              </a:solidFill>
            </a:endParaRPr>
          </a:p>
          <a:p>
            <a:pPr algn="ctr"/>
            <a:endParaRPr lang="pt-BR" sz="2500" b="1" u="sng" dirty="0">
              <a:solidFill>
                <a:schemeClr val="tx1"/>
              </a:solidFill>
            </a:endParaRPr>
          </a:p>
          <a:p>
            <a:pPr algn="ctr"/>
            <a:r>
              <a:rPr lang="pt-BR" sz="2300" b="1" u="sng" dirty="0" smtClean="0">
                <a:solidFill>
                  <a:schemeClr val="tx1"/>
                </a:solidFill>
              </a:rPr>
              <a:t>DECRETO Nº 39.330, 12 DE SETEMBRO DE 2018</a:t>
            </a:r>
          </a:p>
          <a:p>
            <a:pPr marL="457200" indent="-457200" algn="just">
              <a:lnSpc>
                <a:spcPct val="150000"/>
              </a:lnSpc>
              <a:buFont typeface="Wingdings" panose="05000000000000000000" pitchFamily="2" charset="2"/>
              <a:buChar char="Ø"/>
            </a:pPr>
            <a:r>
              <a:rPr lang="pt-BR" sz="2000" dirty="0" smtClean="0">
                <a:solidFill>
                  <a:schemeClr val="tx1"/>
                </a:solidFill>
              </a:rPr>
              <a:t>Regulamenta </a:t>
            </a:r>
            <a:r>
              <a:rPr lang="pt-BR" sz="2000" dirty="0">
                <a:solidFill>
                  <a:schemeClr val="tx1"/>
                </a:solidFill>
              </a:rPr>
              <a:t>o controle de acesso aos loteamentos de acesso controlado, previsto no § 8º do art. 2º da Lei nº 6.766, de 19 de dezembro de 1979, nos casos que </a:t>
            </a:r>
            <a:r>
              <a:rPr lang="pt-BR" sz="2000" dirty="0" smtClean="0">
                <a:solidFill>
                  <a:schemeClr val="tx1"/>
                </a:solidFill>
              </a:rPr>
              <a:t>especifica</a:t>
            </a:r>
            <a:endParaRPr lang="pt-BR" sz="2000" dirty="0">
              <a:solidFill>
                <a:schemeClr val="tx1"/>
              </a:solidFill>
            </a:endParaRPr>
          </a:p>
          <a:p>
            <a:pPr marL="342900" indent="-342900" algn="just">
              <a:lnSpc>
                <a:spcPct val="150000"/>
              </a:lnSpc>
              <a:buFont typeface="Wingdings" panose="05000000000000000000" pitchFamily="2" charset="2"/>
              <a:buChar char="Ø"/>
            </a:pPr>
            <a:r>
              <a:rPr lang="pt-BR" sz="2000" dirty="0" smtClean="0">
                <a:solidFill>
                  <a:schemeClr val="tx1"/>
                </a:solidFill>
              </a:rPr>
              <a:t>Estabelece critérios para implantação do controle de acesso nos loteamentos a serem regularizados na modalidade de loteamento de acesso controlado</a:t>
            </a:r>
          </a:p>
          <a:p>
            <a:pPr marL="342900" indent="-342900" algn="just">
              <a:lnSpc>
                <a:spcPct val="150000"/>
              </a:lnSpc>
              <a:buFont typeface="Wingdings" panose="05000000000000000000" pitchFamily="2" charset="2"/>
              <a:buChar char="Ø"/>
            </a:pPr>
            <a:r>
              <a:rPr lang="pt-BR" sz="2000" dirty="0" smtClean="0">
                <a:solidFill>
                  <a:schemeClr val="tx1"/>
                </a:solidFill>
              </a:rPr>
              <a:t>Necessita de aprofundamento dos estudos e adequação legislativa</a:t>
            </a:r>
          </a:p>
          <a:p>
            <a:pPr marL="342900" indent="-342900" algn="just">
              <a:lnSpc>
                <a:spcPct val="150000"/>
              </a:lnSpc>
              <a:buFont typeface="Wingdings" panose="05000000000000000000" pitchFamily="2" charset="2"/>
              <a:buChar char="Ø"/>
            </a:pPr>
            <a:r>
              <a:rPr lang="pt-BR" sz="2000" dirty="0" smtClean="0">
                <a:solidFill>
                  <a:schemeClr val="tx1"/>
                </a:solidFill>
              </a:rPr>
              <a:t>Impossibilidade de inovação</a:t>
            </a:r>
          </a:p>
          <a:p>
            <a:pPr marL="342900" indent="-342900" algn="just">
              <a:lnSpc>
                <a:spcPct val="150000"/>
              </a:lnSpc>
              <a:buFont typeface="Wingdings" panose="05000000000000000000" pitchFamily="2" charset="2"/>
              <a:buChar char="Ø"/>
            </a:pPr>
            <a:r>
              <a:rPr lang="pt-BR" sz="2000" dirty="0" smtClean="0">
                <a:solidFill>
                  <a:schemeClr val="tx1"/>
                </a:solidFill>
              </a:rPr>
              <a:t>Decreto nº 39.672, de 15 de fevereiro de 2019, prorroga o prazo para manutenção e adequação do controle de acesso</a:t>
            </a:r>
          </a:p>
          <a:p>
            <a:pPr marL="342900" indent="-342900" algn="just">
              <a:buFont typeface="Wingdings" panose="05000000000000000000" pitchFamily="2" charset="2"/>
              <a:buChar char="Ø"/>
            </a:pPr>
            <a:endParaRPr lang="pt-BR" sz="2000" dirty="0">
              <a:solidFill>
                <a:schemeClr val="tx1"/>
              </a:solidFill>
            </a:endParaRPr>
          </a:p>
        </p:txBody>
      </p:sp>
    </p:spTree>
    <p:extLst>
      <p:ext uri="{BB962C8B-B14F-4D97-AF65-F5344CB8AC3E}">
        <p14:creationId xmlns:p14="http://schemas.microsoft.com/office/powerpoint/2010/main" val="553130323"/>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123776"/>
            <a:ext cx="10693400" cy="7556500"/>
          </a:xfrm>
          <a:prstGeom prst="rect">
            <a:avLst/>
          </a:prstGeom>
        </p:spPr>
      </p:pic>
      <p:sp>
        <p:nvSpPr>
          <p:cNvPr id="3" name="CaixaDeTexto 2"/>
          <p:cNvSpPr txBox="1"/>
          <p:nvPr/>
        </p:nvSpPr>
        <p:spPr>
          <a:xfrm>
            <a:off x="660903" y="6962116"/>
            <a:ext cx="7849355" cy="646331"/>
          </a:xfrm>
          <a:prstGeom prst="rect">
            <a:avLst/>
          </a:prstGeom>
          <a:noFill/>
        </p:spPr>
        <p:txBody>
          <a:bodyPr wrap="square" rtlCol="0">
            <a:spAutoFit/>
          </a:bodyPr>
          <a:lstStyle/>
          <a:p>
            <a:pPr algn="ctr"/>
            <a:r>
              <a:rPr lang="pt-BR" dirty="0" smtClean="0"/>
              <a:t>SEDUH</a:t>
            </a:r>
            <a:br>
              <a:rPr lang="pt-BR" dirty="0" smtClean="0"/>
            </a:br>
            <a:r>
              <a:rPr lang="pt-BR" dirty="0" smtClean="0"/>
              <a:t>Secretaria de Estado de Desenvolvimento Urbano e Habitação </a:t>
            </a:r>
            <a:endParaRPr lang="pt-BR" dirty="0"/>
          </a:p>
        </p:txBody>
      </p:sp>
      <p:sp>
        <p:nvSpPr>
          <p:cNvPr id="5" name="Título 1"/>
          <p:cNvSpPr txBox="1">
            <a:spLocks/>
          </p:cNvSpPr>
          <p:nvPr/>
        </p:nvSpPr>
        <p:spPr>
          <a:xfrm>
            <a:off x="304800" y="677051"/>
            <a:ext cx="10515600" cy="1257683"/>
          </a:xfrm>
          <a:prstGeom prst="rect">
            <a:avLst/>
          </a:prstGeom>
        </p:spPr>
        <p:txBody>
          <a:bodyPr vert="horz" lIns="91440" tIns="45720" rIns="91440" bIns="45720" rtlCol="0" anchor="b">
            <a:normAutofit/>
          </a:bodyPr>
          <a:lstStyle>
            <a:lvl1pPr algn="ctr" defTabSz="1007577" rtl="0" eaLnBrk="1" latinLnBrk="0" hangingPunct="1">
              <a:lnSpc>
                <a:spcPct val="90000"/>
              </a:lnSpc>
              <a:spcBef>
                <a:spcPct val="0"/>
              </a:spcBef>
              <a:buNone/>
              <a:defRPr sz="6611" kern="1200">
                <a:solidFill>
                  <a:schemeClr val="tx1"/>
                </a:solidFill>
                <a:latin typeface="+mj-lt"/>
                <a:ea typeface="+mj-ea"/>
                <a:cs typeface="+mj-cs"/>
              </a:defRPr>
            </a:lvl1pPr>
          </a:lstStyle>
          <a:p>
            <a:endParaRPr lang="pt-BR" sz="4000" b="1" dirty="0" smtClean="0">
              <a:latin typeface="+mn-lt"/>
              <a:cs typeface="Arial" panose="020B0604020202020204" pitchFamily="34" charset="0"/>
            </a:endParaRPr>
          </a:p>
          <a:p>
            <a:endParaRPr lang="pt-BR" sz="4000" b="1" dirty="0">
              <a:latin typeface="+mn-lt"/>
              <a:cs typeface="Arial" panose="020B0604020202020204" pitchFamily="34" charset="0"/>
            </a:endParaRPr>
          </a:p>
          <a:p>
            <a:endParaRPr lang="pt-BR" sz="47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b="1" dirty="0" smtClean="0">
              <a:latin typeface="+mn-lt"/>
              <a:cs typeface="Arial" panose="020B0604020202020204" pitchFamily="34" charset="0"/>
            </a:endParaRPr>
          </a:p>
          <a:p>
            <a:endParaRPr lang="pt-BR" sz="4000" dirty="0">
              <a:solidFill>
                <a:srgbClr val="07708C"/>
              </a:solidFill>
              <a:latin typeface="Swis721 Lt BT" panose="020B0403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0550" y="6859420"/>
            <a:ext cx="470434" cy="470434"/>
          </a:xfrm>
          <a:prstGeom prst="rect">
            <a:avLst/>
          </a:prstGeom>
        </p:spPr>
      </p:pic>
      <p:sp>
        <p:nvSpPr>
          <p:cNvPr id="4" name="CaixaDeTexto 3"/>
          <p:cNvSpPr txBox="1"/>
          <p:nvPr/>
        </p:nvSpPr>
        <p:spPr>
          <a:xfrm>
            <a:off x="660903" y="3192809"/>
            <a:ext cx="8720401" cy="1338828"/>
          </a:xfrm>
          <a:prstGeom prst="rect">
            <a:avLst/>
          </a:prstGeom>
          <a:noFill/>
        </p:spPr>
        <p:txBody>
          <a:bodyPr wrap="none" rtlCol="0">
            <a:spAutoFit/>
          </a:bodyPr>
          <a:lstStyle/>
          <a:p>
            <a:pPr algn="ctr"/>
            <a:r>
              <a:rPr lang="pt-BR" sz="2700" b="1" dirty="0" smtClean="0"/>
              <a:t>PRINCIPAIS PONTOS DEBATIDOS NA 1ª AUDIÊNCIA PÚBLICA</a:t>
            </a:r>
          </a:p>
          <a:p>
            <a:pPr algn="ctr"/>
            <a:endParaRPr lang="pt-BR" sz="2700" b="1" dirty="0" smtClean="0"/>
          </a:p>
          <a:p>
            <a:pPr algn="ctr"/>
            <a:r>
              <a:rPr lang="pt-BR" sz="2700" b="1" dirty="0" smtClean="0"/>
              <a:t>12/06/2019</a:t>
            </a:r>
            <a:endParaRPr lang="pt-BR" sz="2700" b="1" dirty="0"/>
          </a:p>
        </p:txBody>
      </p:sp>
    </p:spTree>
    <p:extLst>
      <p:ext uri="{BB962C8B-B14F-4D97-AF65-F5344CB8AC3E}">
        <p14:creationId xmlns:p14="http://schemas.microsoft.com/office/powerpoint/2010/main" val="4057067573"/>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1997</TotalTime>
  <Words>1450</Words>
  <Application>Microsoft Office PowerPoint</Application>
  <PresentationFormat>Personalizar</PresentationFormat>
  <Paragraphs>277</Paragraphs>
  <Slides>21</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21</vt:i4>
      </vt:variant>
    </vt:vector>
  </HeadingPairs>
  <TitlesOfParts>
    <vt:vector size="28" baseType="lpstr">
      <vt:lpstr>Arial</vt:lpstr>
      <vt:lpstr>Calibri</vt:lpstr>
      <vt:lpstr>Calibri Light</vt:lpstr>
      <vt:lpstr>MS Reference Sans Serif</vt:lpstr>
      <vt:lpstr>Swis721 Lt BT</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Fabiana Nunan Kriemler Reis</dc:creator>
  <cp:lastModifiedBy>Aline  Flym Barbosa</cp:lastModifiedBy>
  <cp:revision>145</cp:revision>
  <cp:lastPrinted>2019-06-25T21:27:00Z</cp:lastPrinted>
  <dcterms:created xsi:type="dcterms:W3CDTF">2019-02-01T17:51:22Z</dcterms:created>
  <dcterms:modified xsi:type="dcterms:W3CDTF">2019-06-27T19:54:38Z</dcterms:modified>
</cp:coreProperties>
</file>