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84" r:id="rId5"/>
    <p:sldId id="278" r:id="rId6"/>
    <p:sldId id="282" r:id="rId7"/>
    <p:sldId id="279" r:id="rId8"/>
    <p:sldId id="280" r:id="rId9"/>
    <p:sldId id="307" r:id="rId10"/>
    <p:sldId id="306" r:id="rId11"/>
    <p:sldId id="260" r:id="rId12"/>
  </p:sldIdLst>
  <p:sldSz cx="10691813" cy="7556500"/>
  <p:notesSz cx="67691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6678"/>
            <a:ext cx="9088041" cy="2630781"/>
          </a:xfrm>
        </p:spPr>
        <p:txBody>
          <a:bodyPr anchor="b"/>
          <a:lstStyle>
            <a:lvl1pPr algn="ctr">
              <a:defRPr sz="661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68912"/>
            <a:ext cx="8018860" cy="1824404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789" indent="0" algn="ctr">
              <a:buNone/>
              <a:defRPr sz="2204"/>
            </a:lvl2pPr>
            <a:lvl3pPr marL="1007577" indent="0" algn="ctr">
              <a:buNone/>
              <a:defRPr sz="1983"/>
            </a:lvl3pPr>
            <a:lvl4pPr marL="1511366" indent="0" algn="ctr">
              <a:buNone/>
              <a:defRPr sz="1763"/>
            </a:lvl4pPr>
            <a:lvl5pPr marL="2015155" indent="0" algn="ctr">
              <a:buNone/>
              <a:defRPr sz="1763"/>
            </a:lvl5pPr>
            <a:lvl6pPr marL="2518943" indent="0" algn="ctr">
              <a:buNone/>
              <a:defRPr sz="1763"/>
            </a:lvl6pPr>
            <a:lvl7pPr marL="3022732" indent="0" algn="ctr">
              <a:buNone/>
              <a:defRPr sz="1763"/>
            </a:lvl7pPr>
            <a:lvl8pPr marL="3526521" indent="0" algn="ctr">
              <a:buNone/>
              <a:defRPr sz="1763"/>
            </a:lvl8pPr>
            <a:lvl9pPr marL="4030309" indent="0" algn="ctr">
              <a:buNone/>
              <a:defRPr sz="1763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94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98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314"/>
            <a:ext cx="2305422" cy="640378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314"/>
            <a:ext cx="6782619" cy="640378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89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94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3879"/>
            <a:ext cx="9221689" cy="3143294"/>
          </a:xfrm>
        </p:spPr>
        <p:txBody>
          <a:bodyPr anchor="b"/>
          <a:lstStyle>
            <a:lvl1pPr>
              <a:defRPr sz="661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6910"/>
            <a:ext cx="9221689" cy="1652984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/>
                </a:solidFill>
              </a:defRPr>
            </a:lvl1pPr>
            <a:lvl2pPr marL="503789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94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1568"/>
            <a:ext cx="4544021" cy="47945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1568"/>
            <a:ext cx="4544021" cy="47945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68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315"/>
            <a:ext cx="9221689" cy="146057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2393"/>
            <a:ext cx="4523137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0222"/>
            <a:ext cx="4523137" cy="40598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2393"/>
            <a:ext cx="4545413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0222"/>
            <a:ext cx="4545413" cy="40598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7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02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7998"/>
            <a:ext cx="5412730" cy="5370013"/>
          </a:xfrm>
        </p:spPr>
        <p:txBody>
          <a:bodyPr/>
          <a:lstStyle>
            <a:lvl1pPr>
              <a:defRPr sz="3526"/>
            </a:lvl1pPr>
            <a:lvl2pPr>
              <a:defRPr sz="3085"/>
            </a:lvl2pPr>
            <a:lvl3pPr>
              <a:defRPr sz="2645"/>
            </a:lvl3pPr>
            <a:lvl4pPr>
              <a:defRPr sz="2204"/>
            </a:lvl4pPr>
            <a:lvl5pPr>
              <a:defRPr sz="2204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26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7998"/>
            <a:ext cx="5412730" cy="5370013"/>
          </a:xfrm>
        </p:spPr>
        <p:txBody>
          <a:bodyPr anchor="t"/>
          <a:lstStyle>
            <a:lvl1pPr marL="0" indent="0">
              <a:buNone/>
              <a:defRPr sz="3526"/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18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315"/>
            <a:ext cx="9221689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1568"/>
            <a:ext cx="9221689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07BB-5C27-4378-AA4D-BEDFA3C719E3}" type="datetimeFigureOut">
              <a:rPr lang="pt-BR" smtClean="0"/>
              <a:t>15/07/2019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3758"/>
            <a:ext cx="360848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18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577" rtl="0" eaLnBrk="1" latinLnBrk="0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94" indent="-251894" algn="l" defTabSz="1007577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83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472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260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049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838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626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415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204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lanalto.gov.br/ccivil_03/LEIS/2002/L10406.htm#art1358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lanalto.gov.br/ccivil_03/LEIS/2002/L10406.htm#art1358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7"/>
            <a:ext cx="10693399" cy="75565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49016" y="451246"/>
            <a:ext cx="54431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bg1"/>
                </a:solidFill>
                <a:latin typeface="MS Reference Sans Serif" panose="020B0604030504040204" pitchFamily="34" charset="0"/>
              </a:rPr>
              <a:t>5</a:t>
            </a:r>
            <a:r>
              <a:rPr lang="pt-BR" sz="3000" b="1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ª AUDIÊNCIA PÚBLICA</a:t>
            </a:r>
          </a:p>
          <a:p>
            <a:pPr algn="ctr"/>
            <a:endParaRPr lang="pt-BR" sz="3000" b="1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  <a:p>
            <a:pPr algn="ctr"/>
            <a:r>
              <a:rPr lang="pt-BR" sz="3000" b="1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 LOTEAMENTOS E CONDOMÍNIOS FECHADOS DO DISTRITO FEDERAL</a:t>
            </a:r>
          </a:p>
          <a:p>
            <a:pPr algn="ctr"/>
            <a:endParaRPr lang="pt-BR" sz="3000" b="1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  <a:p>
            <a:pPr algn="ctr"/>
            <a:r>
              <a:rPr lang="pt-BR" sz="3000" b="1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“MUROS E GUARITAS”</a:t>
            </a:r>
            <a:endParaRPr lang="pt-BR" sz="3000" b="1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8091" y="3935737"/>
            <a:ext cx="38386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Subsecretaria de Parcelamentos e Regularização Fundiária</a:t>
            </a: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995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769819"/>
              </p:ext>
            </p:extLst>
          </p:nvPr>
        </p:nvGraphicFramePr>
        <p:xfrm>
          <a:off x="178676" y="270606"/>
          <a:ext cx="10184524" cy="635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828"/>
                <a:gridCol w="5124696"/>
              </a:tblGrid>
              <a:tr h="5746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QUESTIONAMENTOS </a:t>
                      </a:r>
                    </a:p>
                    <a:p>
                      <a:pPr algn="ctr"/>
                      <a:r>
                        <a:rPr lang="pt-BR" dirty="0" smtClean="0"/>
                        <a:t> </a:t>
                      </a:r>
                      <a:r>
                        <a:rPr lang="pt-BR" sz="1700" dirty="0" smtClean="0"/>
                        <a:t>AUDIÊNCIAS PÚBLICAS</a:t>
                      </a:r>
                    </a:p>
                    <a:p>
                      <a:pPr algn="ctr"/>
                      <a:r>
                        <a:rPr lang="pt-BR" sz="1700" dirty="0" smtClean="0"/>
                        <a:t>12/06, 19/06,</a:t>
                      </a:r>
                      <a:r>
                        <a:rPr lang="pt-BR" sz="1700" baseline="0" dirty="0" smtClean="0"/>
                        <a:t> </a:t>
                      </a:r>
                      <a:r>
                        <a:rPr lang="pt-BR" sz="1700" dirty="0" smtClean="0"/>
                        <a:t>26/06, 03/07</a:t>
                      </a:r>
                      <a:endParaRPr lang="pt-B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ESCLARECIMENTOS</a:t>
                      </a:r>
                      <a:endParaRPr lang="pt-BR" dirty="0"/>
                    </a:p>
                  </a:txBody>
                  <a:tcPr anchor="ctr"/>
                </a:tc>
              </a:tr>
              <a:tr h="90826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A norma a ser elaborada regulamentará</a:t>
                      </a:r>
                      <a:r>
                        <a:rPr lang="pt-BR" sz="1800" baseline="0" dirty="0" smtClean="0"/>
                        <a:t> os “condomínios de lotes”?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 objetivo do Grupo de Trabalho é legislar sobre a forma de fechamento dos loteamentos. Assim, a</a:t>
                      </a:r>
                      <a:r>
                        <a:rPr lang="pt-BR" sz="1800" baseline="0" dirty="0" smtClean="0"/>
                        <a:t> norma tratará, também, da possibilidade de conversão entre as modalidades de loteamento previstas e suas respectivas formas de implantação.</a:t>
                      </a:r>
                      <a:endParaRPr lang="pt-BR" sz="1800" dirty="0"/>
                    </a:p>
                  </a:txBody>
                  <a:tcPr/>
                </a:tc>
              </a:tr>
              <a:tr h="63578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Possibilidade</a:t>
                      </a:r>
                      <a:r>
                        <a:rPr lang="pt-BR" sz="1800" baseline="0" dirty="0" smtClean="0"/>
                        <a:t> de alteração dos parâmetros (permeabilidade visual, altura de muros, dimensões das guaritas) previstos no Decreto nº 39.330/2018.</a:t>
                      </a:r>
                      <a:endParaRPr lang="pt-BR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Os parâmetros previstos na norma vigente estão sendo revistos, tendo em vista que a matéria</a:t>
                      </a:r>
                      <a:r>
                        <a:rPr lang="pt-BR" sz="1800" baseline="0" dirty="0" smtClean="0"/>
                        <a:t> será regulamentada por meio de Lei Complementar, o que permite a revisão desses critérios .</a:t>
                      </a:r>
                      <a:endParaRPr lang="pt-BR" sz="1800" dirty="0" smtClean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Loteamentos com mais de uma entidade</a:t>
                      </a:r>
                      <a:r>
                        <a:rPr lang="pt-BR" sz="1800" baseline="0" dirty="0" smtClean="0"/>
                        <a:t> representativa dos moradores. A cessão de uso será para qual entidade?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Essa situação</a:t>
                      </a:r>
                      <a:r>
                        <a:rPr lang="pt-BR" sz="1800" baseline="0" dirty="0" smtClean="0"/>
                        <a:t> está sendo devidamente analisada. Estão sendo estudados critérios para que se  determine a legitimidade de uma ou outra entidade representativa.</a:t>
                      </a:r>
                      <a:endParaRPr lang="pt-BR" sz="1800" dirty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Possibilidade</a:t>
                      </a:r>
                      <a:r>
                        <a:rPr lang="pt-BR" sz="1800" baseline="0" dirty="0" smtClean="0"/>
                        <a:t> de cobrança pela manutenção de áreas públicas por parte das entidades representativas.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 art. 78 da Lei nº 13.465</a:t>
                      </a:r>
                      <a:r>
                        <a:rPr lang="pt-BR" sz="1800" baseline="0" dirty="0" smtClean="0"/>
                        <a:t> alterou a Lei nº 6.766/1979, prevendo que as associações poderão cobrar os custos de manutenção e serviços. Assim, está sendo estudada a forma de previsão na norma para que a cobrança possa ser realizada.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1152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"/>
            <a:ext cx="10691813" cy="7555378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702730" y="18066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OBRIGADO</a:t>
            </a:r>
            <a:endParaRPr lang="pt-BR" sz="3500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45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6200" y="967972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LEGISLAÇÃO FEDERAL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773430" y="1360169"/>
            <a:ext cx="9121140" cy="40576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Federal nº 6.766, de 19 de dezembro de 1979: Dispõe sobre o Parcelamento do Solo Urbano</a:t>
            </a:r>
          </a:p>
          <a:p>
            <a:pPr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Federal nº 13.465, de 11 de julho de 2017: Dispõe sobre a regularização fundiária rural e urbana, e dá outras providências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140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r>
              <a:rPr lang="pt-BR" sz="4700" b="1" dirty="0" smtClean="0">
                <a:latin typeface="+mn-lt"/>
                <a:cs typeface="Arial" panose="020B0604020202020204" pitchFamily="34" charset="0"/>
              </a:rPr>
              <a:t>LEI Nº 13.465, DE 11 DE JULHO DE 2017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660902" y="1428749"/>
            <a:ext cx="9397497" cy="34061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altLang="pt-BR" sz="2300" dirty="0" smtClean="0">
                <a:solidFill>
                  <a:schemeClr val="tx1"/>
                </a:solidFill>
                <a:cs typeface="Arial" panose="020B0604020202020204" pitchFamily="34" charset="0"/>
              </a:rPr>
              <a:t>Incluiu o § 8º ao art. 2º da Lei nº 6.766/1979, criando o “loteamento de acesso controlado”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3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6389255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r>
              <a:rPr lang="pt-BR" sz="4700" b="1" dirty="0" smtClean="0">
                <a:latin typeface="+mn-lt"/>
                <a:cs typeface="Arial" panose="020B0604020202020204" pitchFamily="34" charset="0"/>
              </a:rPr>
              <a:t>LEI 6.766, de 19 DE DEZEMBRO DE 1979 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45770" y="1097280"/>
            <a:ext cx="9612629" cy="58648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dirty="0">
                <a:solidFill>
                  <a:schemeClr val="tx1"/>
                </a:solidFill>
                <a:cs typeface="Arial" panose="020B0604020202020204" pitchFamily="34" charset="0"/>
              </a:rPr>
              <a:t>Art. 2º O parcelamento do solo urbano poderá ser feito mediante loteamento ou desmembramento, observadas as disposições desta Lei e as das legislações estaduais e municipais pertinentes.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dirty="0">
                <a:solidFill>
                  <a:schemeClr val="tx1"/>
                </a:solidFill>
                <a:cs typeface="Arial" panose="020B0604020202020204" pitchFamily="34" charset="0"/>
              </a:rPr>
              <a:t>§1º Considera-se loteamento a subdivisão de gleba em lotes destinados a edificação, com abertura de novas vias de circulação, de logradouros públicos ou prolongamento, modificação ou ampliação das vias existentes.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dirty="0">
                <a:solidFill>
                  <a:schemeClr val="tx1"/>
                </a:solidFill>
                <a:cs typeface="Arial" panose="020B0604020202020204" pitchFamily="34" charset="0"/>
              </a:rPr>
              <a:t>(...)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chemeClr val="tx1"/>
                </a:solidFill>
                <a:cs typeface="Arial" panose="020B0604020202020204" pitchFamily="34" charset="0"/>
              </a:rPr>
              <a:t>§8º Constitui loteamento de acesso controlado a modalidade de loteamento, definida nos termos do §1º deste artigo, cujo controle de acesso será regulamentado por ato do poder público Municipal, sendo vedado o impedimento de acesso a pedestres ou a condutores de veículos não residentes, devidamente identificados ou cadastrados.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3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  <a:p>
            <a:pPr lvl="0" indent="2603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500" dirty="0" smtClean="0">
              <a:solidFill>
                <a:srgbClr val="000000"/>
              </a:solidFill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22595522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812661" y="1334835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r>
              <a:rPr lang="pt-BR" sz="1900" b="1" u="sng" dirty="0" smtClean="0">
                <a:solidFill>
                  <a:schemeClr val="tx1"/>
                </a:solidFill>
              </a:rPr>
              <a:t>LEI COMPLEMENTAR Nº 803, DE 25 DE ABRIL DE 2009</a:t>
            </a:r>
          </a:p>
          <a:p>
            <a:pPr algn="ctr"/>
            <a:r>
              <a:rPr lang="pt-BR" sz="1900" dirty="0" smtClean="0">
                <a:solidFill>
                  <a:schemeClr val="tx1"/>
                </a:solidFill>
              </a:rPr>
              <a:t>Plano Diretor de Ordenamento Territorial do Distrito Federal – PDOT</a:t>
            </a:r>
          </a:p>
          <a:p>
            <a:pPr algn="ctr"/>
            <a:endParaRPr lang="pt-BR" sz="19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1900" dirty="0">
                <a:solidFill>
                  <a:schemeClr val="tx1"/>
                </a:solidFill>
              </a:rPr>
              <a:t>Art. 122. São metas, princípios, critérios e ações para a regularização fundiária</a:t>
            </a:r>
            <a:r>
              <a:rPr lang="pt-BR" sz="19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1900" dirty="0" smtClean="0">
                <a:solidFill>
                  <a:schemeClr val="tx1"/>
                </a:solidFill>
              </a:rPr>
              <a:t>(...)</a:t>
            </a:r>
          </a:p>
          <a:p>
            <a:pPr algn="just">
              <a:lnSpc>
                <a:spcPct val="150000"/>
              </a:lnSpc>
            </a:pPr>
            <a:r>
              <a:rPr lang="pt-BR" sz="1900" dirty="0">
                <a:solidFill>
                  <a:schemeClr val="tx1"/>
                </a:solidFill>
              </a:rPr>
              <a:t>XI – viabilizar a regularização fundiária dos assentamentos informais </a:t>
            </a:r>
            <a:r>
              <a:rPr lang="pt-BR" sz="1900" b="1" dirty="0">
                <a:solidFill>
                  <a:schemeClr val="tx1"/>
                </a:solidFill>
              </a:rPr>
              <a:t>consolidados na forma de loteamento fechado </a:t>
            </a:r>
            <a:r>
              <a:rPr lang="pt-BR" sz="1900" dirty="0">
                <a:solidFill>
                  <a:schemeClr val="tx1"/>
                </a:solidFill>
              </a:rPr>
              <a:t>ou projetos urbanísticos com diretrizes especiais para unidades autônomas, ora denominados condomínios urbanísticos, de acordo com legislação específica; </a:t>
            </a:r>
            <a:endParaRPr lang="pt-BR" sz="19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1900" dirty="0" smtClean="0">
                <a:solidFill>
                  <a:schemeClr val="tx1"/>
                </a:solidFill>
              </a:rPr>
              <a:t>(...)</a:t>
            </a:r>
          </a:p>
          <a:p>
            <a:r>
              <a:rPr lang="pt-BR" sz="1900" b="1" dirty="0">
                <a:solidFill>
                  <a:schemeClr val="tx1"/>
                </a:solidFill>
              </a:rPr>
              <a:t>Art. 131. </a:t>
            </a:r>
            <a:r>
              <a:rPr lang="pt-BR" sz="1900" dirty="0">
                <a:solidFill>
                  <a:schemeClr val="tx1"/>
                </a:solidFill>
              </a:rPr>
              <a:t>Na fixação dos índices urbanísticos das Áreas de Regularização, </a:t>
            </a:r>
            <a:r>
              <a:rPr lang="pt-BR" sz="1900" b="1" dirty="0">
                <a:solidFill>
                  <a:schemeClr val="tx1"/>
                </a:solidFill>
              </a:rPr>
              <a:t>é considerada a situação fática da ocupação</a:t>
            </a:r>
            <a:r>
              <a:rPr lang="pt-BR" sz="1900" dirty="0">
                <a:solidFill>
                  <a:schemeClr val="tx1"/>
                </a:solidFill>
              </a:rPr>
              <a:t>, assim como suas especificidades urbanísticas, ambientais e sociais, devendo ser considerado o seguinte:</a:t>
            </a:r>
          </a:p>
          <a:p>
            <a:r>
              <a:rPr lang="pt-BR" sz="1900" dirty="0">
                <a:solidFill>
                  <a:schemeClr val="tx1"/>
                </a:solidFill>
              </a:rPr>
              <a:t>(...)</a:t>
            </a:r>
          </a:p>
          <a:p>
            <a:pPr algn="just">
              <a:lnSpc>
                <a:spcPct val="150000"/>
              </a:lnSpc>
            </a:pPr>
            <a:endParaRPr lang="pt-BR" sz="25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2994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925783" y="1107764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u="sng" dirty="0" smtClean="0">
                <a:solidFill>
                  <a:schemeClr val="tx1"/>
                </a:solidFill>
              </a:rPr>
              <a:t>LEI 4.893, DE 26 DE JULHO DE 2012</a:t>
            </a:r>
          </a:p>
          <a:p>
            <a:pPr algn="ctr"/>
            <a:r>
              <a:rPr lang="pt-BR" sz="2500" dirty="0" smtClean="0">
                <a:solidFill>
                  <a:schemeClr val="tx1"/>
                </a:solidFill>
              </a:rPr>
              <a:t>Dispõe sobre loteamento fechado e dá outras providências</a:t>
            </a:r>
          </a:p>
          <a:p>
            <a:pPr algn="ctr"/>
            <a:endParaRPr lang="pt-BR" sz="25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</a:rPr>
              <a:t>A Lei Complementar nº </a:t>
            </a:r>
            <a:r>
              <a:rPr lang="pt-BR" sz="2000" dirty="0" smtClean="0">
                <a:solidFill>
                  <a:schemeClr val="tx1"/>
                </a:solidFill>
              </a:rPr>
              <a:t>4.893/2012 </a:t>
            </a:r>
            <a:r>
              <a:rPr lang="pt-BR" sz="2000" dirty="0">
                <a:solidFill>
                  <a:schemeClr val="tx1"/>
                </a:solidFill>
              </a:rPr>
              <a:t>foi declarada inconstitucional (ADI nº </a:t>
            </a:r>
            <a:r>
              <a:rPr lang="pt-BR" sz="2000" dirty="0" smtClean="0">
                <a:solidFill>
                  <a:schemeClr val="tx1"/>
                </a:solidFill>
              </a:rPr>
              <a:t>2012.00.2.018676-4</a:t>
            </a:r>
            <a:r>
              <a:rPr lang="pt-BR" sz="2000" dirty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</a:rPr>
              <a:t>O TJDFT entendeu </a:t>
            </a:r>
            <a:r>
              <a:rPr lang="pt-BR" sz="2000" dirty="0" smtClean="0">
                <a:solidFill>
                  <a:schemeClr val="tx1"/>
                </a:solidFill>
              </a:rPr>
              <a:t>que houve:</a:t>
            </a:r>
            <a:endParaRPr lang="pt-BR" sz="20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Ausência de critérios objetivos e tecnicamente sólidos</a:t>
            </a:r>
            <a:endParaRPr lang="pt-BR" sz="20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</a:rPr>
              <a:t>Ausência de </a:t>
            </a:r>
            <a:r>
              <a:rPr lang="pt-BR" sz="2000" dirty="0" smtClean="0">
                <a:solidFill>
                  <a:schemeClr val="tx1"/>
                </a:solidFill>
              </a:rPr>
              <a:t>participação da sociedade civil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Invasão de matéria reservada à lei complementar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Julgamento: Inconstitucionalidade formal da lei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007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925783" y="1107764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r>
              <a:rPr lang="pt-BR" sz="2500" b="1" u="sng" dirty="0" smtClean="0">
                <a:solidFill>
                  <a:schemeClr val="tx1"/>
                </a:solidFill>
              </a:rPr>
              <a:t>LEI COMPLEMENTAR Nº 869, DE 12 DE JULHO DE 2013</a:t>
            </a:r>
          </a:p>
          <a:p>
            <a:pPr algn="ctr"/>
            <a:r>
              <a:rPr lang="pt-BR" sz="2500" dirty="0" smtClean="0">
                <a:solidFill>
                  <a:schemeClr val="tx1"/>
                </a:solidFill>
              </a:rPr>
              <a:t>Dispõe sobre loteamento fechado e dá outra providências</a:t>
            </a:r>
          </a:p>
          <a:p>
            <a:pPr algn="ctr"/>
            <a:endParaRPr lang="pt-BR" sz="25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</a:rPr>
              <a:t>A Lei Complementar nº 869/2013 foi declarada inconstitucional (ADI nº 2013.00.2.018107-4)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</a:rPr>
              <a:t>O TJDFT entendeu que houve: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500" dirty="0" smtClean="0">
                <a:solidFill>
                  <a:schemeClr val="tx1"/>
                </a:solidFill>
              </a:rPr>
              <a:t>Ausência de debate público e efetiva participação da população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500" dirty="0" smtClean="0">
                <a:solidFill>
                  <a:schemeClr val="tx1"/>
                </a:solidFill>
              </a:rPr>
              <a:t>Ausência de adoção de critério técnico sobre a política de organização da cidade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5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3141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660903" y="1005068"/>
            <a:ext cx="9466077" cy="5957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>
              <a:solidFill>
                <a:schemeClr val="tx1"/>
              </a:solidFill>
            </a:endParaRPr>
          </a:p>
          <a:p>
            <a:pPr algn="ctr"/>
            <a:r>
              <a:rPr lang="pt-BR" sz="2300" b="1" u="sng" dirty="0" smtClean="0">
                <a:solidFill>
                  <a:schemeClr val="tx1"/>
                </a:solidFill>
              </a:rPr>
              <a:t>DECRETO Nº 39.330, 12 DE SETEMBRO DE 2018</a:t>
            </a:r>
          </a:p>
          <a:p>
            <a:pPr algn="ctr"/>
            <a:endParaRPr lang="pt-BR" sz="2300" b="1" u="sng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Regulamenta </a:t>
            </a:r>
            <a:r>
              <a:rPr lang="pt-BR" sz="2000" dirty="0">
                <a:solidFill>
                  <a:schemeClr val="tx1"/>
                </a:solidFill>
              </a:rPr>
              <a:t>o controle de acesso aos loteamentos de acesso controlado, previsto no § 8º do art. 2º da Lei nº 6.766, de 19 de dezembro de 1979, nos casos que </a:t>
            </a:r>
            <a:r>
              <a:rPr lang="pt-BR" sz="2000" dirty="0" smtClean="0">
                <a:solidFill>
                  <a:schemeClr val="tx1"/>
                </a:solidFill>
              </a:rPr>
              <a:t>especifica</a:t>
            </a:r>
            <a:endParaRPr lang="pt-BR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Estabelece critérios para implantação do controle de acesso nos loteamentos a serem regularizados na modalidade de loteamento de acesso controlado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Necessita de aprofundamento dos estudos e adequação legislativa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Impossibilidade de inovação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Decreto nº 39.672, de 15 de fevereiro de 2019, prorroga o prazo para manutenção e adequação do controle de acesso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1303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-123776"/>
            <a:ext cx="10693400" cy="75565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60903" y="6962116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26003"/>
              </p:ext>
            </p:extLst>
          </p:nvPr>
        </p:nvGraphicFramePr>
        <p:xfrm>
          <a:off x="178676" y="270606"/>
          <a:ext cx="10184524" cy="5786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828"/>
                <a:gridCol w="5124696"/>
              </a:tblGrid>
              <a:tr h="57461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QUESTIONAMENTOS </a:t>
                      </a:r>
                    </a:p>
                    <a:p>
                      <a:pPr algn="ctr"/>
                      <a:r>
                        <a:rPr lang="pt-BR" dirty="0" smtClean="0"/>
                        <a:t> </a:t>
                      </a:r>
                      <a:r>
                        <a:rPr lang="pt-BR" sz="1600" dirty="0" smtClean="0"/>
                        <a:t>AUDIÊNCIAS PÚBLICAS</a:t>
                      </a:r>
                    </a:p>
                    <a:p>
                      <a:pPr algn="ctr"/>
                      <a:r>
                        <a:rPr lang="pt-BR" sz="1600" dirty="0" smtClean="0"/>
                        <a:t>12/06, 19/06,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dirty="0" smtClean="0"/>
                        <a:t>26/06, 03/07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ESCLARECIMENTOS</a:t>
                      </a:r>
                      <a:endParaRPr lang="pt-BR" dirty="0"/>
                    </a:p>
                  </a:txBody>
                  <a:tcPr anchor="ctr"/>
                </a:tc>
              </a:tr>
              <a:tr h="908267">
                <a:tc>
                  <a:txBody>
                    <a:bodyPr/>
                    <a:lstStyle/>
                    <a:p>
                      <a:pPr marL="0" marR="0" lvl="0" indent="0" algn="just" defTabSz="1007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Loteamento Fechado X Loteamento de acesso controlado X</a:t>
                      </a:r>
                      <a:r>
                        <a:rPr lang="pt-BR" sz="1800" baseline="0" dirty="0" smtClean="0"/>
                        <a:t> Condomínio de Lotes</a:t>
                      </a:r>
                      <a:endParaRPr lang="pt-BR" sz="1800" dirty="0" smtClean="0"/>
                    </a:p>
                    <a:p>
                      <a:pPr algn="just"/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Foram elencadas as principais</a:t>
                      </a:r>
                      <a:r>
                        <a:rPr lang="pt-BR" sz="1800" baseline="0" dirty="0" smtClean="0"/>
                        <a:t> diferenças entre loteamento fechado, loteamento de acesso controlado e condomínio de lotes.</a:t>
                      </a:r>
                      <a:endParaRPr lang="pt-BR" sz="1800" dirty="0"/>
                    </a:p>
                  </a:txBody>
                  <a:tcPr/>
                </a:tc>
              </a:tr>
              <a:tr h="635787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Manutenção</a:t>
                      </a:r>
                      <a:r>
                        <a:rPr lang="pt-BR" sz="1800" baseline="0" dirty="0" smtClean="0"/>
                        <a:t> dos equipamentos públicos pelas entidades representativas dos moradores, nos casos de fechamento dos loteamentos.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O objetivo é estabelecer </a:t>
                      </a:r>
                      <a:r>
                        <a:rPr lang="pt-BR" sz="1800" baseline="0" dirty="0" smtClean="0"/>
                        <a:t>os parâmetros da outorga de uso de área pública, devendo ser tratado na LC os casos de manutenção das áreas e equipamentos públicos.</a:t>
                      </a:r>
                      <a:endParaRPr lang="pt-BR" sz="1800" dirty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Possibilidade de prorrogação do prazo previsto no Decreto nº 39.330/2018.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Será avaliada a possibilidade de prorrogação do prazo, para garantir segurança jurídica aos</a:t>
                      </a:r>
                      <a:r>
                        <a:rPr lang="pt-BR" sz="1800" baseline="0" dirty="0" smtClean="0"/>
                        <a:t> moradores, até a publicação da LC que está sendo elaborada.</a:t>
                      </a:r>
                      <a:endParaRPr lang="pt-BR" sz="1800" dirty="0"/>
                    </a:p>
                  </a:txBody>
                  <a:tcPr/>
                </a:tc>
              </a:tr>
              <a:tr h="128088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Condomínios inseridos em </a:t>
                      </a:r>
                      <a:r>
                        <a:rPr lang="pt-BR" sz="1800" baseline="0" dirty="0" smtClean="0"/>
                        <a:t>áreas de preservação ambiental X Legislação e Tratados internacionais ratificados pelo Brasil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A futura</a:t>
                      </a:r>
                      <a:r>
                        <a:rPr lang="pt-BR" sz="1800" baseline="0" dirty="0" smtClean="0"/>
                        <a:t> norma observará todas as diretrizes dos tratados internacionais ratificados pelo Brasil, bem como as normas ambientais vigentes, considerando que qualquer aprovação urbanística necessariamente depende da licença ambiental.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1561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4724</TotalTime>
  <Words>1007</Words>
  <Application>Microsoft Office PowerPoint</Application>
  <PresentationFormat>Personalizar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MS Reference Sans Serif</vt:lpstr>
      <vt:lpstr>Swis721 Lt BT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Nunan Kriemler Reis</dc:creator>
  <cp:lastModifiedBy>Thiago Barbosa Junqueira</cp:lastModifiedBy>
  <cp:revision>169</cp:revision>
  <cp:lastPrinted>2019-07-03T19:40:48Z</cp:lastPrinted>
  <dcterms:created xsi:type="dcterms:W3CDTF">2019-02-01T17:51:22Z</dcterms:created>
  <dcterms:modified xsi:type="dcterms:W3CDTF">2019-07-15T14:20:31Z</dcterms:modified>
</cp:coreProperties>
</file>