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84" r:id="rId4"/>
    <p:sldId id="285" r:id="rId5"/>
    <p:sldId id="289" r:id="rId6"/>
    <p:sldId id="275" r:id="rId7"/>
    <p:sldId id="287" r:id="rId8"/>
    <p:sldId id="288" r:id="rId9"/>
    <p:sldId id="290" r:id="rId10"/>
    <p:sldId id="291" r:id="rId11"/>
    <p:sldId id="292" r:id="rId12"/>
    <p:sldId id="277" r:id="rId13"/>
    <p:sldId id="282" r:id="rId14"/>
    <p:sldId id="279" r:id="rId15"/>
    <p:sldId id="280" r:id="rId16"/>
    <p:sldId id="260" r:id="rId17"/>
    <p:sldId id="293" r:id="rId18"/>
  </p:sldIdLst>
  <p:sldSz cx="10691813" cy="75565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-1736" y="-528"/>
      </p:cViewPr>
      <p:guideLst>
        <p:guide orient="horz" pos="2380"/>
        <p:guide pos="336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6678"/>
            <a:ext cx="9088041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68912"/>
            <a:ext cx="8018860" cy="1824404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789" indent="0" algn="ctr">
              <a:buNone/>
              <a:defRPr sz="2204"/>
            </a:lvl2pPr>
            <a:lvl3pPr marL="1007577" indent="0" algn="ctr">
              <a:buNone/>
              <a:defRPr sz="1983"/>
            </a:lvl3pPr>
            <a:lvl4pPr marL="1511366" indent="0" algn="ctr">
              <a:buNone/>
              <a:defRPr sz="1763"/>
            </a:lvl4pPr>
            <a:lvl5pPr marL="2015155" indent="0" algn="ctr">
              <a:buNone/>
              <a:defRPr sz="1763"/>
            </a:lvl5pPr>
            <a:lvl6pPr marL="2518943" indent="0" algn="ctr">
              <a:buNone/>
              <a:defRPr sz="1763"/>
            </a:lvl6pPr>
            <a:lvl7pPr marL="3022732" indent="0" algn="ctr">
              <a:buNone/>
              <a:defRPr sz="1763"/>
            </a:lvl7pPr>
            <a:lvl8pPr marL="3526521" indent="0" algn="ctr">
              <a:buNone/>
              <a:defRPr sz="1763"/>
            </a:lvl8pPr>
            <a:lvl9pPr marL="4030309" indent="0" algn="ctr">
              <a:buNone/>
              <a:defRPr sz="1763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94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98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314"/>
            <a:ext cx="2305422" cy="640378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314"/>
            <a:ext cx="6782619" cy="640378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89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9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3879"/>
            <a:ext cx="9221689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6910"/>
            <a:ext cx="9221689" cy="1652984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/>
                </a:solidFill>
              </a:defRPr>
            </a:lvl1pPr>
            <a:lvl2pPr marL="503789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94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1568"/>
            <a:ext cx="4544021" cy="479453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1568"/>
            <a:ext cx="4544021" cy="479453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68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315"/>
            <a:ext cx="9221689" cy="146057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2393"/>
            <a:ext cx="4523137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0222"/>
            <a:ext cx="4523137" cy="40598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2393"/>
            <a:ext cx="4545413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0222"/>
            <a:ext cx="4545413" cy="40598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7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02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767"/>
            <a:ext cx="3448388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7998"/>
            <a:ext cx="5412730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5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6950"/>
            <a:ext cx="3448388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26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767"/>
            <a:ext cx="3448388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7998"/>
            <a:ext cx="5412730" cy="5370013"/>
          </a:xfrm>
        </p:spPr>
        <p:txBody>
          <a:bodyPr anchor="t"/>
          <a:lstStyle>
            <a:lvl1pPr marL="0" indent="0">
              <a:buNone/>
              <a:defRPr sz="3526"/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6950"/>
            <a:ext cx="3448388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18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315"/>
            <a:ext cx="9221689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1568"/>
            <a:ext cx="9221689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3758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07BB-5C27-4378-AA4D-BEDFA3C719E3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3758"/>
            <a:ext cx="360848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3758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18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577" rtl="0" eaLnBrk="1" latinLnBrk="0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94" indent="-251894" algn="l" defTabSz="1007577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83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472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260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049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399" cy="75565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49016" y="451246"/>
            <a:ext cx="54431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EVOLUÇÃO HISTÓRICA DA LEGISLAÇÃO APLICÁVEL AOS CONDOMÍNIOS FECHADOS DO DISTRITO FEDERAL</a:t>
            </a:r>
            <a:endParaRPr lang="pt-BR" sz="3000" b="1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77774" y="3313568"/>
            <a:ext cx="3838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Mateus Oliveira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</a:rPr>
              <a:t>Secretário de Estado de Desenvolvimento Urbano e Habitação do Distrito Federal</a:t>
            </a:r>
            <a:endParaRPr lang="pt-BR" sz="1600" dirty="0" smtClean="0">
              <a:solidFill>
                <a:schemeClr val="bg1"/>
              </a:solidFill>
            </a:endParaRP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995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" y="-681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200" y="765945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CONDOMÍNIO URBANÍSTICO</a:t>
            </a:r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97280" y="2226768"/>
            <a:ext cx="9121140" cy="33561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 alt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en-US" altLang="pt-BR" sz="2500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Complementar</a:t>
            </a: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nº 803/2019 - </a:t>
            </a:r>
            <a:r>
              <a:rPr 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PDOT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43. Para novos parcelamentos urbanos, fica estabelecido:</a:t>
            </a: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 máxima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lote igual a 10.000m2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habitação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unifamiliar e a 60.000m2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habitação coletiva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condomínio urbanístico, exceto nas áreas integrantes da Estratégia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Regularização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Fundiária.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403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" y="-681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200" y="765945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CONDOMÍNIO URBANÍSTICO</a:t>
            </a:r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97280" y="2226768"/>
            <a:ext cx="9121140" cy="4505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 alt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en-US" altLang="pt-BR" sz="2500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Complementar</a:t>
            </a: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nº 803/2019 - </a:t>
            </a:r>
            <a:r>
              <a:rPr 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PDOT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122.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metas, princípios, critérios e ações para a regularização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fundiária: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XI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viabilizar a regularização fundiária dos assentamentos informais consolidados na forma de 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loteamento fechado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projetos urbanísticos com diretrizes especiais para unidades autônomas, 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 denominados condomínios urbanísticos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 acordo com legislação específica; </a:t>
            </a: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089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03" y="3820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200" y="967972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ESPÉCIES DE LOTEAMENTO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80483" y="1965960"/>
            <a:ext cx="9356651" cy="38519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Loteamento tradicional (art. 2º, §7º,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nº 6.766/1979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Loteamento de Acesso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Controlado (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2º,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§8º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nº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6.766/1979)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Loteamento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Condominial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2º, §7º,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nº 6.766/1979)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846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03" y="3820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925783" y="1107764"/>
            <a:ext cx="9092217" cy="55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u="sng" dirty="0" smtClean="0">
                <a:solidFill>
                  <a:schemeClr val="tx1"/>
                </a:solidFill>
              </a:rPr>
              <a:t>LEI 4.893, DE 26 DE JULHO DE 2012</a:t>
            </a:r>
          </a:p>
          <a:p>
            <a:pPr algn="ctr"/>
            <a:r>
              <a:rPr lang="pt-BR" sz="2500" dirty="0" smtClean="0">
                <a:solidFill>
                  <a:schemeClr val="tx1"/>
                </a:solidFill>
              </a:rPr>
              <a:t>Dispõe sobre loteamento fechado e dá outras providências</a:t>
            </a:r>
          </a:p>
          <a:p>
            <a:pPr algn="ctr"/>
            <a:endParaRPr lang="pt-BR" sz="25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A Lei Complementar nº </a:t>
            </a:r>
            <a:r>
              <a:rPr lang="pt-BR" sz="2000" dirty="0" smtClean="0">
                <a:solidFill>
                  <a:schemeClr val="tx1"/>
                </a:solidFill>
              </a:rPr>
              <a:t>4.893/2012 </a:t>
            </a:r>
            <a:r>
              <a:rPr lang="pt-BR" sz="2000" dirty="0">
                <a:solidFill>
                  <a:schemeClr val="tx1"/>
                </a:solidFill>
              </a:rPr>
              <a:t>foi declarada inconstitucional (ADI nº </a:t>
            </a:r>
            <a:r>
              <a:rPr lang="pt-BR" sz="2000" dirty="0" smtClean="0">
                <a:solidFill>
                  <a:schemeClr val="tx1"/>
                </a:solidFill>
              </a:rPr>
              <a:t>2012.00.2.018676-4</a:t>
            </a:r>
            <a:r>
              <a:rPr lang="pt-BR" sz="2000" dirty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O TJDFT entendeu </a:t>
            </a:r>
            <a:r>
              <a:rPr lang="pt-BR" sz="2000" dirty="0" smtClean="0">
                <a:solidFill>
                  <a:schemeClr val="tx1"/>
                </a:solidFill>
              </a:rPr>
              <a:t>que houve:</a:t>
            </a:r>
            <a:endParaRPr lang="pt-BR" sz="20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>
                <a:solidFill>
                  <a:schemeClr val="tx1"/>
                </a:solidFill>
              </a:rPr>
              <a:t>Ausência de critérios objetivos e tecnicamente sólidos</a:t>
            </a:r>
            <a:endParaRPr lang="pt-BR" sz="20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</a:rPr>
              <a:t>Ausência de </a:t>
            </a:r>
            <a:r>
              <a:rPr lang="pt-BR" sz="2000" dirty="0" smtClean="0">
                <a:solidFill>
                  <a:schemeClr val="tx1"/>
                </a:solidFill>
              </a:rPr>
              <a:t>participação da sociedade civil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>
                <a:solidFill>
                  <a:schemeClr val="tx1"/>
                </a:solidFill>
              </a:rPr>
              <a:t>Invasão de matéria reservada à lei complementar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Julgamento: Inconstitucionalidade formal da lei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007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" y="3820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925783" y="1107764"/>
            <a:ext cx="9092217" cy="55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sz="2500" b="1" u="sng" dirty="0" smtClean="0">
                <a:solidFill>
                  <a:schemeClr val="tx1"/>
                </a:solidFill>
              </a:rPr>
              <a:t>LEI COMPLEMENTAR Nº 869, DE 12 DE JULHO DE 2013</a:t>
            </a:r>
          </a:p>
          <a:p>
            <a:pPr algn="ctr"/>
            <a:r>
              <a:rPr lang="pt-BR" sz="2500" dirty="0" smtClean="0">
                <a:solidFill>
                  <a:schemeClr val="tx1"/>
                </a:solidFill>
              </a:rPr>
              <a:t>Dispõe sobre loteamento fechado e dá outra providências</a:t>
            </a:r>
          </a:p>
          <a:p>
            <a:pPr algn="ctr"/>
            <a:endParaRPr lang="pt-BR" sz="25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A Lei Complementar nº 869/2013 foi declarada inconstitucional (ADI nº 2013.00.2.018107-4)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O TJDFT entendeu que houve: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Ausência de debate público e efetiva participação da população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Ausência de adoção de critério técnico sobre a política de organização da cidade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5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141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03" y="-681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660903" y="1005068"/>
            <a:ext cx="9466077" cy="57572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endParaRPr lang="pt-BR" sz="2500" b="1" u="sng" dirty="0">
              <a:solidFill>
                <a:schemeClr val="tx1"/>
              </a:solidFill>
            </a:endParaRPr>
          </a:p>
          <a:p>
            <a:pPr algn="ctr"/>
            <a:r>
              <a:rPr lang="pt-BR" sz="2300" b="1" u="sng" dirty="0" smtClean="0">
                <a:solidFill>
                  <a:schemeClr val="tx1"/>
                </a:solidFill>
              </a:rPr>
              <a:t>DECRETO Nº 39.330, 12 DE SETEMBRO DE 2019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Regulamenta </a:t>
            </a:r>
            <a:r>
              <a:rPr lang="pt-BR" sz="2000" dirty="0">
                <a:solidFill>
                  <a:schemeClr val="tx1"/>
                </a:solidFill>
              </a:rPr>
              <a:t>o controle de acesso aos loteamentos de acesso controlado, previsto no § 8º do art. 2º da Lei nº 6.766, de 19 de dezembro de 1979, nos casos que </a:t>
            </a:r>
            <a:r>
              <a:rPr lang="pt-BR" sz="2000" dirty="0" smtClean="0">
                <a:solidFill>
                  <a:schemeClr val="tx1"/>
                </a:solidFill>
              </a:rPr>
              <a:t>especifica</a:t>
            </a:r>
            <a:endParaRPr lang="pt-BR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Estabelece critérios para implantação do controle de acesso nos loteamentos a serem regularizados na modalidade de loteamento de acesso controlado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Trata da manutenção de controle de acesso nas ocupações informais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Estabelece procedimentos para conversão de loteamento registrado na modalidade de acesso controlado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Necessita de aprofundamento dos estudos e adequação legislativa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Impossibilidade de inovação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Decreto nº 39.672, de 15 de fevereiro de 2019, prorroga o prazo para manutenção e adequação do controle de acesso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303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" y="-10073"/>
            <a:ext cx="10691813" cy="7555378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812388" y="18066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REFLEXÕES</a:t>
            </a:r>
            <a:endParaRPr lang="pt-BR" sz="3500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45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" y="-10073"/>
            <a:ext cx="10691813" cy="7555378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702730" y="18066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OBRIGADO</a:t>
            </a:r>
            <a:endParaRPr lang="pt-BR" sz="3500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60903" y="5877550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r>
              <a:rPr lang="pt-BR" dirty="0" smtClean="0"/>
              <a:t>do Distrito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56587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97" y="-1824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76213" y="19017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6870" y="1430923"/>
            <a:ext cx="3863669" cy="2785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CARACTERÍSTICAS GERAIS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Propriedade comum, simultânea e concorrente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Pro indiviso ou pro diviso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79850" y="186193"/>
            <a:ext cx="560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CONDOMÍNIO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109210" y="1276700"/>
            <a:ext cx="5143500" cy="49384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LEGISLAÇÃO</a:t>
            </a:r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endParaRPr lang="pt-BR" b="1" u="sng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Condomínio </a:t>
            </a:r>
            <a:r>
              <a:rPr lang="pt-BR" b="1" dirty="0">
                <a:solidFill>
                  <a:schemeClr val="tx1"/>
                </a:solidFill>
                <a:cs typeface="Arial" panose="020B0604020202020204" pitchFamily="34" charset="0"/>
              </a:rPr>
              <a:t>Geral</a:t>
            </a:r>
            <a:r>
              <a:rPr lang="pt-BR" dirty="0">
                <a:solidFill>
                  <a:schemeClr val="tx1"/>
                </a:solidFill>
                <a:cs typeface="Arial" panose="020B0604020202020204" pitchFamily="34" charset="0"/>
              </a:rPr>
              <a:t>: art. 1.314 e </a:t>
            </a:r>
            <a:r>
              <a:rPr lang="pt-BR" dirty="0" err="1">
                <a:solidFill>
                  <a:schemeClr val="tx1"/>
                </a:solidFill>
                <a:cs typeface="Arial" panose="020B0604020202020204" pitchFamily="34" charset="0"/>
              </a:rPr>
              <a:t>ss</a:t>
            </a:r>
            <a:r>
              <a:rPr lang="pt-BR" dirty="0">
                <a:solidFill>
                  <a:schemeClr val="tx1"/>
                </a:solidFill>
                <a:cs typeface="Arial" panose="020B0604020202020204" pitchFamily="34" charset="0"/>
              </a:rPr>
              <a:t> do Código Civil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cs typeface="Arial" panose="020B0604020202020204" pitchFamily="34" charset="0"/>
              </a:rPr>
              <a:t>Condomínio Edilício: </a:t>
            </a:r>
            <a:r>
              <a:rPr lang="pt-BR" dirty="0">
                <a:solidFill>
                  <a:schemeClr val="tx1"/>
                </a:solidFill>
                <a:cs typeface="Arial" panose="020B0604020202020204" pitchFamily="34" charset="0"/>
              </a:rPr>
              <a:t>art. 1.331 e </a:t>
            </a:r>
            <a:r>
              <a:rPr lang="pt-BR" dirty="0" err="1">
                <a:solidFill>
                  <a:schemeClr val="tx1"/>
                </a:solidFill>
                <a:cs typeface="Arial" panose="020B0604020202020204" pitchFamily="34" charset="0"/>
              </a:rPr>
              <a:t>ss</a:t>
            </a:r>
            <a:r>
              <a:rPr lang="pt-BR" dirty="0">
                <a:solidFill>
                  <a:schemeClr val="tx1"/>
                </a:solidFill>
                <a:cs typeface="Arial" panose="020B0604020202020204" pitchFamily="34" charset="0"/>
              </a:rPr>
              <a:t> do Código Civil e Lei Federal nº 4.591, de 16 de dezembro de 1964 (aplicação subsidiária ao Código Civil  - Lei de Condomínios e Incorporações)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Condomínio de Lotes e Condomínio Urbano Simples:</a:t>
            </a: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 Lei </a:t>
            </a:r>
            <a:r>
              <a:rPr lang="pt-BR" dirty="0">
                <a:solidFill>
                  <a:schemeClr val="tx1"/>
                </a:solidFill>
                <a:cs typeface="Arial" panose="020B0604020202020204" pitchFamily="34" charset="0"/>
              </a:rPr>
              <a:t>nº 13.465, de 11 de julho de 2017</a:t>
            </a:r>
          </a:p>
          <a:p>
            <a:pPr algn="ctr"/>
            <a:endParaRPr lang="pt-BR" b="1" u="sng" dirty="0">
              <a:solidFill>
                <a:schemeClr val="tx1"/>
              </a:solidFill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4354830" y="2480310"/>
            <a:ext cx="631507" cy="58293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9235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97" y="-1824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76213" y="19017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79850" y="186193"/>
            <a:ext cx="560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CONDOMÍNIO GERAL</a:t>
            </a:r>
            <a:endParaRPr lang="pt-BR" sz="4000" b="1" dirty="0" smtClean="0"/>
          </a:p>
        </p:txBody>
      </p:sp>
      <p:sp>
        <p:nvSpPr>
          <p:cNvPr id="9" name="Retângulo 8"/>
          <p:cNvSpPr/>
          <p:nvPr/>
        </p:nvSpPr>
        <p:spPr>
          <a:xfrm>
            <a:off x="1097280" y="2226768"/>
            <a:ext cx="9121140" cy="33561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Art</a:t>
            </a:r>
            <a:r>
              <a:rPr lang="pt-BR" sz="2800" u="sng" dirty="0">
                <a:solidFill>
                  <a:schemeClr val="tx1"/>
                </a:solidFill>
                <a:cs typeface="Arial" panose="020B0604020202020204" pitchFamily="34" charset="0"/>
              </a:rPr>
              <a:t>. 1.314 </a:t>
            </a:r>
            <a:r>
              <a:rPr lang="pt-BR" sz="2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do </a:t>
            </a:r>
            <a:r>
              <a:rPr lang="pt-BR" sz="2800" u="sng" dirty="0">
                <a:solidFill>
                  <a:schemeClr val="tx1"/>
                </a:solidFill>
                <a:cs typeface="Arial" panose="020B0604020202020204" pitchFamily="34" charset="0"/>
              </a:rPr>
              <a:t>Código </a:t>
            </a:r>
            <a:r>
              <a:rPr lang="pt-BR" sz="2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Civil</a:t>
            </a:r>
            <a:r>
              <a:rPr lang="pt-B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condômino pode usar da coisa conforme sua destinação, sobre ela exercer todos os direitos compatíveis com a </a:t>
            </a:r>
            <a:r>
              <a:rPr lang="pt-BR" sz="25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indivisão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reivindicá-la de terceiro, defender a sua posse e alhear sua respectiva fração ideal, ou gravá-la. </a:t>
            </a: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91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97" y="-1824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76213" y="19017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79850" y="186193"/>
            <a:ext cx="560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CONDOMÍNIO EDILÍCIO</a:t>
            </a:r>
            <a:endParaRPr lang="pt-BR" sz="4000" b="1" dirty="0" smtClean="0"/>
          </a:p>
        </p:txBody>
      </p:sp>
      <p:sp>
        <p:nvSpPr>
          <p:cNvPr id="9" name="Retângulo 8"/>
          <p:cNvSpPr/>
          <p:nvPr/>
        </p:nvSpPr>
        <p:spPr>
          <a:xfrm>
            <a:off x="1097280" y="2226768"/>
            <a:ext cx="9121140" cy="33561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Art</a:t>
            </a:r>
            <a:r>
              <a:rPr lang="pt-BR" sz="2800" u="sng" dirty="0">
                <a:solidFill>
                  <a:schemeClr val="tx1"/>
                </a:solidFill>
                <a:cs typeface="Arial" panose="020B0604020202020204" pitchFamily="34" charset="0"/>
              </a:rPr>
              <a:t>. </a:t>
            </a:r>
            <a:r>
              <a:rPr lang="pt-BR" sz="2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1.331 do </a:t>
            </a:r>
            <a:r>
              <a:rPr lang="pt-BR" sz="2800" u="sng" dirty="0">
                <a:solidFill>
                  <a:schemeClr val="tx1"/>
                </a:solidFill>
                <a:cs typeface="Arial" panose="020B0604020202020204" pitchFamily="34" charset="0"/>
              </a:rPr>
              <a:t>Código </a:t>
            </a:r>
            <a:r>
              <a:rPr lang="pt-BR" sz="2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Civil</a:t>
            </a:r>
            <a:r>
              <a:rPr lang="pt-B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 haver, em edificações, partes que são propriedade exclusiva, e partes que são propriedade comum dos condôminos. </a:t>
            </a: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576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97" y="-1824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76213" y="19017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79850" y="186193"/>
            <a:ext cx="560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CONDOMÍNIO EDILÍCIO</a:t>
            </a:r>
            <a:endParaRPr lang="pt-BR" sz="4000" b="1" dirty="0" smtClean="0"/>
          </a:p>
        </p:txBody>
      </p:sp>
      <p:sp>
        <p:nvSpPr>
          <p:cNvPr id="9" name="Retângulo 8"/>
          <p:cNvSpPr/>
          <p:nvPr/>
        </p:nvSpPr>
        <p:spPr>
          <a:xfrm>
            <a:off x="1097280" y="2226768"/>
            <a:ext cx="9121140" cy="42059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Lei 4.591/64 - Art</a:t>
            </a:r>
            <a:r>
              <a:rPr lang="pt-BR" sz="2800" u="sng" dirty="0">
                <a:solidFill>
                  <a:schemeClr val="tx1"/>
                </a:solidFill>
                <a:cs typeface="Arial" panose="020B0604020202020204" pitchFamily="34" charset="0"/>
              </a:rPr>
              <a:t>. </a:t>
            </a:r>
            <a:r>
              <a:rPr lang="pt-BR" sz="2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8º</a:t>
            </a:r>
            <a:r>
              <a:rPr lang="pt-B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(...) a) em relação às unidades autônomas que se constituírem em casas térreas ou assobradadas, será discriminada a parte do terreno ocupada pela edificação e também aquela eventualmente reservada como de utilização exclusiva dessas casas, como jardim e quintal, bem assim a fração ideal do todo do terreno e partes comuns, que corresponderá às unidades.</a:t>
            </a: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15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" y="-681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200" y="765945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PARCELAMENTO DO SOLO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97280" y="2226768"/>
            <a:ext cx="9121140" cy="33561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Decreto-Lei nº 58, de 10 de dezembro de 1937: Dispõe sobre o loteamento e a venda de terrenos para pagamento em prestações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nº 6.766, de19 de dezembro de 1979: Dispõe sobre o Parcelamento do Solo Urbano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140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" y="-681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200" y="765945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PARCELAMENTO DO SOLO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97280" y="2226768"/>
            <a:ext cx="9121140" cy="33561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 alt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en-US" alt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nº </a:t>
            </a: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6.766/79 - </a:t>
            </a:r>
            <a:r>
              <a:rPr 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2º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1º - Considera-se 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loteamento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subdivisão de gleba em lotes destinados a edificação, com abertura de novas vias de circulação, de logradouros públicos ou prolongamento, modificação ou ampliação das vias existentes.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876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" y="-681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200" y="765945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PARCELAMENTO DO SOLO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97280" y="2226768"/>
            <a:ext cx="9121140" cy="3876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 alt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en-US" altLang="pt-BR" sz="2500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en-US" alt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nº </a:t>
            </a: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6.766/79 - </a:t>
            </a:r>
            <a:r>
              <a:rPr 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2º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2º- considera-se 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desmembramento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subdivisão de gleba em lotes destinados a edificação, com aproveitamento do sistema viário existente, desde que não implique na abertura de novas vias e logradouros públicos, nem no prolongamento, modificação ou ampliação dos já existentes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043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" y="-6813"/>
            <a:ext cx="10693400" cy="75565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200" y="765945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REGULARIZAÇÃO FUNDIÁRIA</a:t>
            </a:r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97280" y="2226768"/>
            <a:ext cx="9121140" cy="33561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 alt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en-US" altLang="pt-BR" sz="2500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Complementar</a:t>
            </a:r>
            <a:r>
              <a:rPr lang="en-US" alt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nº 803/2019 - </a:t>
            </a:r>
            <a:r>
              <a:rPr lang="pt-BR" sz="25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PDOT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131.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fixação dos índices urbanísticos das Áreas de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Regularização: II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o </a:t>
            </a:r>
            <a:r>
              <a:rPr lang="pt-BR" sz="2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percentual mínimo de áreas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destinadas à implantação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equipamentos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urbanos e comunitários, bem como de espaços livres de uso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público, incluídas </a:t>
            </a:r>
            <a:r>
              <a:rPr lang="pt-BR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áreas </a:t>
            </a: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verdes (...).</a:t>
            </a: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131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889</Words>
  <Application>Microsoft Office PowerPoint</Application>
  <PresentationFormat>Personalizar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Nunan Kriemler Reis</dc:creator>
  <cp:lastModifiedBy>Autor</cp:lastModifiedBy>
  <cp:revision>127</cp:revision>
  <cp:lastPrinted>2019-05-29T15:49:10Z</cp:lastPrinted>
  <dcterms:created xsi:type="dcterms:W3CDTF">2019-02-01T17:51:22Z</dcterms:created>
  <dcterms:modified xsi:type="dcterms:W3CDTF">2019-06-04T11:36:52Z</dcterms:modified>
</cp:coreProperties>
</file>