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84" r:id="rId4"/>
    <p:sldId id="285" r:id="rId5"/>
    <p:sldId id="289" r:id="rId6"/>
    <p:sldId id="275" r:id="rId7"/>
    <p:sldId id="287" r:id="rId8"/>
    <p:sldId id="288" r:id="rId9"/>
    <p:sldId id="290" r:id="rId10"/>
    <p:sldId id="291" r:id="rId11"/>
    <p:sldId id="292" r:id="rId12"/>
    <p:sldId id="277" r:id="rId13"/>
    <p:sldId id="282" r:id="rId14"/>
    <p:sldId id="279" r:id="rId15"/>
    <p:sldId id="280" r:id="rId16"/>
    <p:sldId id="260" r:id="rId17"/>
    <p:sldId id="293" r:id="rId18"/>
  </p:sldIdLst>
  <p:sldSz cx="10691813" cy="75565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40" d="100"/>
          <a:sy n="40" d="100"/>
        </p:scale>
        <p:origin x="-1736" y="-528"/>
      </p:cViewPr>
      <p:guideLst>
        <p:guide orient="horz" pos="2380"/>
        <p:guide pos="336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6678"/>
            <a:ext cx="9088041" cy="2630781"/>
          </a:xfrm>
        </p:spPr>
        <p:txBody>
          <a:bodyPr anchor="b"/>
          <a:lstStyle>
            <a:lvl1pPr algn="ctr">
              <a:defRPr sz="661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68912"/>
            <a:ext cx="8018860" cy="1824404"/>
          </a:xfrm>
        </p:spPr>
        <p:txBody>
          <a:bodyPr/>
          <a:lstStyle>
            <a:lvl1pPr marL="0" indent="0" algn="ctr">
              <a:buNone/>
              <a:defRPr sz="2645"/>
            </a:lvl1pPr>
            <a:lvl2pPr marL="503789" indent="0" algn="ctr">
              <a:buNone/>
              <a:defRPr sz="2204"/>
            </a:lvl2pPr>
            <a:lvl3pPr marL="1007577" indent="0" algn="ctr">
              <a:buNone/>
              <a:defRPr sz="1983"/>
            </a:lvl3pPr>
            <a:lvl4pPr marL="1511366" indent="0" algn="ctr">
              <a:buNone/>
              <a:defRPr sz="1763"/>
            </a:lvl4pPr>
            <a:lvl5pPr marL="2015155" indent="0" algn="ctr">
              <a:buNone/>
              <a:defRPr sz="1763"/>
            </a:lvl5pPr>
            <a:lvl6pPr marL="2518943" indent="0" algn="ctr">
              <a:buNone/>
              <a:defRPr sz="1763"/>
            </a:lvl6pPr>
            <a:lvl7pPr marL="3022732" indent="0" algn="ctr">
              <a:buNone/>
              <a:defRPr sz="1763"/>
            </a:lvl7pPr>
            <a:lvl8pPr marL="3526521" indent="0" algn="ctr">
              <a:buNone/>
              <a:defRPr sz="1763"/>
            </a:lvl8pPr>
            <a:lvl9pPr marL="4030309" indent="0" algn="ctr">
              <a:buNone/>
              <a:defRPr sz="1763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07BB-5C27-4378-AA4D-BEDFA3C719E3}" type="datetimeFigureOut">
              <a:rPr lang="pt-BR" smtClean="0"/>
              <a:t>04/06/2019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29F-1130-43CB-9689-E2098E9DEF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8941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07BB-5C27-4378-AA4D-BEDFA3C719E3}" type="datetimeFigureOut">
              <a:rPr lang="pt-BR" smtClean="0"/>
              <a:t>04/06/2019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29F-1130-43CB-9689-E2098E9DEF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7986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314"/>
            <a:ext cx="2305422" cy="640378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314"/>
            <a:ext cx="6782619" cy="640378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07BB-5C27-4378-AA4D-BEDFA3C719E3}" type="datetimeFigureOut">
              <a:rPr lang="pt-BR" smtClean="0"/>
              <a:t>04/06/2019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29F-1130-43CB-9689-E2098E9DEF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2891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07BB-5C27-4378-AA4D-BEDFA3C719E3}" type="datetimeFigureOut">
              <a:rPr lang="pt-BR" smtClean="0"/>
              <a:t>04/06/2019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29F-1130-43CB-9689-E2098E9DEF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0946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3879"/>
            <a:ext cx="9221689" cy="3143294"/>
          </a:xfrm>
        </p:spPr>
        <p:txBody>
          <a:bodyPr anchor="b"/>
          <a:lstStyle>
            <a:lvl1pPr>
              <a:defRPr sz="661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6910"/>
            <a:ext cx="9221689" cy="1652984"/>
          </a:xfrm>
        </p:spPr>
        <p:txBody>
          <a:bodyPr/>
          <a:lstStyle>
            <a:lvl1pPr marL="0" indent="0">
              <a:buNone/>
              <a:defRPr sz="2645">
                <a:solidFill>
                  <a:schemeClr val="tx1"/>
                </a:solidFill>
              </a:defRPr>
            </a:lvl1pPr>
            <a:lvl2pPr marL="503789" indent="0">
              <a:buNone/>
              <a:defRPr sz="2204">
                <a:solidFill>
                  <a:schemeClr val="tx1">
                    <a:tint val="75000"/>
                  </a:schemeClr>
                </a:solidFill>
              </a:defRPr>
            </a:lvl2pPr>
            <a:lvl3pPr marL="1007577" indent="0">
              <a:buNone/>
              <a:defRPr sz="1983">
                <a:solidFill>
                  <a:schemeClr val="tx1">
                    <a:tint val="75000"/>
                  </a:schemeClr>
                </a:solidFill>
              </a:defRPr>
            </a:lvl3pPr>
            <a:lvl4pPr marL="1511366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4pPr>
            <a:lvl5pPr marL="2015155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5pPr>
            <a:lvl6pPr marL="2518943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6pPr>
            <a:lvl7pPr marL="3022732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7pPr>
            <a:lvl8pPr marL="3526521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8pPr>
            <a:lvl9pPr marL="4030309" indent="0">
              <a:buNone/>
              <a:defRPr sz="176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07BB-5C27-4378-AA4D-BEDFA3C719E3}" type="datetimeFigureOut">
              <a:rPr lang="pt-BR" smtClean="0"/>
              <a:t>04/06/2019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29F-1130-43CB-9689-E2098E9DEF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3949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1568"/>
            <a:ext cx="4544021" cy="479453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1568"/>
            <a:ext cx="4544021" cy="479453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07BB-5C27-4378-AA4D-BEDFA3C719E3}" type="datetimeFigureOut">
              <a:rPr lang="pt-BR" smtClean="0"/>
              <a:t>04/06/2019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29F-1130-43CB-9689-E2098E9DEF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9680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315"/>
            <a:ext cx="9221689" cy="1460574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2393"/>
            <a:ext cx="4523137" cy="907829"/>
          </a:xfrm>
        </p:spPr>
        <p:txBody>
          <a:bodyPr anchor="b"/>
          <a:lstStyle>
            <a:lvl1pPr marL="0" indent="0">
              <a:buNone/>
              <a:defRPr sz="2645" b="1"/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0222"/>
            <a:ext cx="4523137" cy="405987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2393"/>
            <a:ext cx="4545413" cy="907829"/>
          </a:xfrm>
        </p:spPr>
        <p:txBody>
          <a:bodyPr anchor="b"/>
          <a:lstStyle>
            <a:lvl1pPr marL="0" indent="0">
              <a:buNone/>
              <a:defRPr sz="2645" b="1"/>
            </a:lvl1pPr>
            <a:lvl2pPr marL="503789" indent="0">
              <a:buNone/>
              <a:defRPr sz="2204" b="1"/>
            </a:lvl2pPr>
            <a:lvl3pPr marL="1007577" indent="0">
              <a:buNone/>
              <a:defRPr sz="1983" b="1"/>
            </a:lvl3pPr>
            <a:lvl4pPr marL="1511366" indent="0">
              <a:buNone/>
              <a:defRPr sz="1763" b="1"/>
            </a:lvl4pPr>
            <a:lvl5pPr marL="2015155" indent="0">
              <a:buNone/>
              <a:defRPr sz="1763" b="1"/>
            </a:lvl5pPr>
            <a:lvl6pPr marL="2518943" indent="0">
              <a:buNone/>
              <a:defRPr sz="1763" b="1"/>
            </a:lvl6pPr>
            <a:lvl7pPr marL="3022732" indent="0">
              <a:buNone/>
              <a:defRPr sz="1763" b="1"/>
            </a:lvl7pPr>
            <a:lvl8pPr marL="3526521" indent="0">
              <a:buNone/>
              <a:defRPr sz="1763" b="1"/>
            </a:lvl8pPr>
            <a:lvl9pPr marL="4030309" indent="0">
              <a:buNone/>
              <a:defRPr sz="1763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0222"/>
            <a:ext cx="4545413" cy="405987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07BB-5C27-4378-AA4D-BEDFA3C719E3}" type="datetimeFigureOut">
              <a:rPr lang="pt-BR" smtClean="0"/>
              <a:t>04/06/2019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29F-1130-43CB-9689-E2098E9DEF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8471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07BB-5C27-4378-AA4D-BEDFA3C719E3}" type="datetimeFigureOut">
              <a:rPr lang="pt-BR" smtClean="0"/>
              <a:t>04/06/2019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29F-1130-43CB-9689-E2098E9DEF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6026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07BB-5C27-4378-AA4D-BEDFA3C719E3}" type="datetimeFigureOut">
              <a:rPr lang="pt-BR" smtClean="0"/>
              <a:t>04/06/2019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29F-1130-43CB-9689-E2098E9DEF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5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767"/>
            <a:ext cx="3448388" cy="1763183"/>
          </a:xfrm>
        </p:spPr>
        <p:txBody>
          <a:bodyPr anchor="b"/>
          <a:lstStyle>
            <a:lvl1pPr>
              <a:defRPr sz="3526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7998"/>
            <a:ext cx="5412730" cy="5370013"/>
          </a:xfrm>
        </p:spPr>
        <p:txBody>
          <a:bodyPr/>
          <a:lstStyle>
            <a:lvl1pPr>
              <a:defRPr sz="3526"/>
            </a:lvl1pPr>
            <a:lvl2pPr>
              <a:defRPr sz="3085"/>
            </a:lvl2pPr>
            <a:lvl3pPr>
              <a:defRPr sz="2645"/>
            </a:lvl3pPr>
            <a:lvl4pPr>
              <a:defRPr sz="2204"/>
            </a:lvl4pPr>
            <a:lvl5pPr>
              <a:defRPr sz="2204"/>
            </a:lvl5pPr>
            <a:lvl6pPr>
              <a:defRPr sz="2204"/>
            </a:lvl6pPr>
            <a:lvl7pPr>
              <a:defRPr sz="2204"/>
            </a:lvl7pPr>
            <a:lvl8pPr>
              <a:defRPr sz="2204"/>
            </a:lvl8pPr>
            <a:lvl9pPr>
              <a:defRPr sz="2204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6950"/>
            <a:ext cx="3448388" cy="4199805"/>
          </a:xfrm>
        </p:spPr>
        <p:txBody>
          <a:bodyPr/>
          <a:lstStyle>
            <a:lvl1pPr marL="0" indent="0">
              <a:buNone/>
              <a:defRPr sz="1763"/>
            </a:lvl1pPr>
            <a:lvl2pPr marL="503789" indent="0">
              <a:buNone/>
              <a:defRPr sz="1543"/>
            </a:lvl2pPr>
            <a:lvl3pPr marL="1007577" indent="0">
              <a:buNone/>
              <a:defRPr sz="1322"/>
            </a:lvl3pPr>
            <a:lvl4pPr marL="1511366" indent="0">
              <a:buNone/>
              <a:defRPr sz="1102"/>
            </a:lvl4pPr>
            <a:lvl5pPr marL="2015155" indent="0">
              <a:buNone/>
              <a:defRPr sz="1102"/>
            </a:lvl5pPr>
            <a:lvl6pPr marL="2518943" indent="0">
              <a:buNone/>
              <a:defRPr sz="1102"/>
            </a:lvl6pPr>
            <a:lvl7pPr marL="3022732" indent="0">
              <a:buNone/>
              <a:defRPr sz="1102"/>
            </a:lvl7pPr>
            <a:lvl8pPr marL="3526521" indent="0">
              <a:buNone/>
              <a:defRPr sz="1102"/>
            </a:lvl8pPr>
            <a:lvl9pPr marL="4030309" indent="0">
              <a:buNone/>
              <a:defRPr sz="1102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07BB-5C27-4378-AA4D-BEDFA3C719E3}" type="datetimeFigureOut">
              <a:rPr lang="pt-BR" smtClean="0"/>
              <a:t>04/06/2019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29F-1130-43CB-9689-E2098E9DEF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0263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767"/>
            <a:ext cx="3448388" cy="1763183"/>
          </a:xfrm>
        </p:spPr>
        <p:txBody>
          <a:bodyPr anchor="b"/>
          <a:lstStyle>
            <a:lvl1pPr>
              <a:defRPr sz="3526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7998"/>
            <a:ext cx="5412730" cy="5370013"/>
          </a:xfrm>
        </p:spPr>
        <p:txBody>
          <a:bodyPr anchor="t"/>
          <a:lstStyle>
            <a:lvl1pPr marL="0" indent="0">
              <a:buNone/>
              <a:defRPr sz="3526"/>
            </a:lvl1pPr>
            <a:lvl2pPr marL="503789" indent="0">
              <a:buNone/>
              <a:defRPr sz="3085"/>
            </a:lvl2pPr>
            <a:lvl3pPr marL="1007577" indent="0">
              <a:buNone/>
              <a:defRPr sz="2645"/>
            </a:lvl3pPr>
            <a:lvl4pPr marL="1511366" indent="0">
              <a:buNone/>
              <a:defRPr sz="2204"/>
            </a:lvl4pPr>
            <a:lvl5pPr marL="2015155" indent="0">
              <a:buNone/>
              <a:defRPr sz="2204"/>
            </a:lvl5pPr>
            <a:lvl6pPr marL="2518943" indent="0">
              <a:buNone/>
              <a:defRPr sz="2204"/>
            </a:lvl6pPr>
            <a:lvl7pPr marL="3022732" indent="0">
              <a:buNone/>
              <a:defRPr sz="2204"/>
            </a:lvl7pPr>
            <a:lvl8pPr marL="3526521" indent="0">
              <a:buNone/>
              <a:defRPr sz="2204"/>
            </a:lvl8pPr>
            <a:lvl9pPr marL="4030309" indent="0">
              <a:buNone/>
              <a:defRPr sz="2204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6950"/>
            <a:ext cx="3448388" cy="4199805"/>
          </a:xfrm>
        </p:spPr>
        <p:txBody>
          <a:bodyPr/>
          <a:lstStyle>
            <a:lvl1pPr marL="0" indent="0">
              <a:buNone/>
              <a:defRPr sz="1763"/>
            </a:lvl1pPr>
            <a:lvl2pPr marL="503789" indent="0">
              <a:buNone/>
              <a:defRPr sz="1543"/>
            </a:lvl2pPr>
            <a:lvl3pPr marL="1007577" indent="0">
              <a:buNone/>
              <a:defRPr sz="1322"/>
            </a:lvl3pPr>
            <a:lvl4pPr marL="1511366" indent="0">
              <a:buNone/>
              <a:defRPr sz="1102"/>
            </a:lvl4pPr>
            <a:lvl5pPr marL="2015155" indent="0">
              <a:buNone/>
              <a:defRPr sz="1102"/>
            </a:lvl5pPr>
            <a:lvl6pPr marL="2518943" indent="0">
              <a:buNone/>
              <a:defRPr sz="1102"/>
            </a:lvl6pPr>
            <a:lvl7pPr marL="3022732" indent="0">
              <a:buNone/>
              <a:defRPr sz="1102"/>
            </a:lvl7pPr>
            <a:lvl8pPr marL="3526521" indent="0">
              <a:buNone/>
              <a:defRPr sz="1102"/>
            </a:lvl8pPr>
            <a:lvl9pPr marL="4030309" indent="0">
              <a:buNone/>
              <a:defRPr sz="1102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0107BB-5C27-4378-AA4D-BEDFA3C719E3}" type="datetimeFigureOut">
              <a:rPr lang="pt-BR" smtClean="0"/>
              <a:t>04/06/2019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6F729F-1130-43CB-9689-E2098E9DEF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3182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315"/>
            <a:ext cx="9221689" cy="146057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1568"/>
            <a:ext cx="9221689" cy="47945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3758"/>
            <a:ext cx="2405658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0107BB-5C27-4378-AA4D-BEDFA3C719E3}" type="datetimeFigureOut">
              <a:rPr lang="pt-BR" smtClean="0"/>
              <a:t>04/06/2019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3758"/>
            <a:ext cx="3608487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3758"/>
            <a:ext cx="2405658" cy="4023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6F729F-1130-43CB-9689-E2098E9DEF6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15188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577" rtl="0" eaLnBrk="1" latinLnBrk="0" hangingPunct="1">
        <a:lnSpc>
          <a:spcPct val="90000"/>
        </a:lnSpc>
        <a:spcBef>
          <a:spcPct val="0"/>
        </a:spcBef>
        <a:buNone/>
        <a:defRPr sz="48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894" indent="-251894" algn="l" defTabSz="1007577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5" kern="1200">
          <a:solidFill>
            <a:schemeClr val="tx1"/>
          </a:solidFill>
          <a:latin typeface="+mn-lt"/>
          <a:ea typeface="+mn-ea"/>
          <a:cs typeface="+mn-cs"/>
        </a:defRPr>
      </a:lvl1pPr>
      <a:lvl2pPr marL="755683" indent="-251894" algn="l" defTabSz="100757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5" kern="1200">
          <a:solidFill>
            <a:schemeClr val="tx1"/>
          </a:solidFill>
          <a:latin typeface="+mn-lt"/>
          <a:ea typeface="+mn-ea"/>
          <a:cs typeface="+mn-cs"/>
        </a:defRPr>
      </a:lvl2pPr>
      <a:lvl3pPr marL="1259472" indent="-251894" algn="l" defTabSz="100757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3pPr>
      <a:lvl4pPr marL="1763260" indent="-251894" algn="l" defTabSz="100757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4pPr>
      <a:lvl5pPr marL="2267049" indent="-251894" algn="l" defTabSz="100757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5pPr>
      <a:lvl6pPr marL="2770838" indent="-251894" algn="l" defTabSz="100757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6pPr>
      <a:lvl7pPr marL="3274626" indent="-251894" algn="l" defTabSz="100757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7pPr>
      <a:lvl8pPr marL="3778415" indent="-251894" algn="l" defTabSz="100757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8pPr>
      <a:lvl9pPr marL="4282204" indent="-251894" algn="l" defTabSz="1007577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1pPr>
      <a:lvl2pPr marL="503789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2pPr>
      <a:lvl3pPr marL="1007577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3pPr>
      <a:lvl4pPr marL="1511366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4pPr>
      <a:lvl5pPr marL="2015155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5pPr>
      <a:lvl6pPr marL="2518943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6pPr>
      <a:lvl7pPr marL="3022732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7pPr>
      <a:lvl8pPr marL="3526521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8pPr>
      <a:lvl9pPr marL="4030309" algn="l" defTabSz="1007577" rtl="0" eaLnBrk="1" latinLnBrk="0" hangingPunct="1">
        <a:defRPr sz="198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693399" cy="75565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249016" y="451246"/>
            <a:ext cx="5443124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 smtClean="0">
                <a:solidFill>
                  <a:schemeClr val="bg1"/>
                </a:solidFill>
                <a:latin typeface="MS Reference Sans Serif" panose="020B0604030504040204" pitchFamily="34" charset="0"/>
              </a:rPr>
              <a:t>EVOLUÇÃO HISTÓRICA DA LEGISLAÇÃO APLICÁVEL AOS CONDOMÍNIOS FECHADOS DO DISTRITO FEDERAL</a:t>
            </a:r>
            <a:endParaRPr lang="pt-BR" sz="3000" b="1" dirty="0">
              <a:solidFill>
                <a:schemeClr val="bg1"/>
              </a:solidFill>
              <a:latin typeface="MS Reference Sans Serif" panose="020B0604030504040204" pitchFamily="34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977774" y="3313568"/>
            <a:ext cx="383867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 smtClean="0">
                <a:solidFill>
                  <a:schemeClr val="bg1"/>
                </a:solidFill>
              </a:rPr>
              <a:t>Mateus Oliveira</a:t>
            </a:r>
          </a:p>
          <a:p>
            <a:pPr algn="ctr"/>
            <a:r>
              <a:rPr lang="pt-BR" sz="1600" dirty="0">
                <a:solidFill>
                  <a:schemeClr val="bg1"/>
                </a:solidFill>
              </a:rPr>
              <a:t>Secretário de Estado de Desenvolvimento Urbano e Habitação do Distrito Federal</a:t>
            </a:r>
            <a:endParaRPr lang="pt-BR" sz="1600" dirty="0" smtClean="0">
              <a:solidFill>
                <a:schemeClr val="bg1"/>
              </a:solidFill>
            </a:endParaRPr>
          </a:p>
          <a:p>
            <a:endParaRPr lang="pt-BR" dirty="0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550" y="6859420"/>
            <a:ext cx="470434" cy="470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49959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" y="-6813"/>
            <a:ext cx="10693400" cy="75565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76200" y="765945"/>
            <a:ext cx="10515600" cy="12576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10075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1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 smtClean="0">
                <a:latin typeface="+mn-lt"/>
                <a:cs typeface="Arial" panose="020B0604020202020204" pitchFamily="34" charset="0"/>
              </a:rPr>
              <a:t>CONDOMÍNIO URBANÍSTICO</a:t>
            </a:r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dirty="0">
              <a:solidFill>
                <a:srgbClr val="07708C"/>
              </a:solidFill>
              <a:latin typeface="Swis721 Lt BT" panose="020B0403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550" y="6859420"/>
            <a:ext cx="470434" cy="470434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1097280" y="2226768"/>
            <a:ext cx="9121140" cy="335614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defRPr/>
            </a:pPr>
            <a:endParaRPr lang="pt-BR" altLang="pt-BR" sz="25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altLang="pt-BR" sz="25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Lei </a:t>
            </a:r>
            <a:r>
              <a:rPr lang="en-US" altLang="pt-BR" sz="2500" u="sng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Complementar</a:t>
            </a:r>
            <a:r>
              <a:rPr lang="en-US" altLang="pt-BR" sz="25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nº 803/2019 - </a:t>
            </a:r>
            <a:r>
              <a:rPr lang="pt-BR" sz="25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PDOT</a:t>
            </a:r>
            <a:r>
              <a:rPr lang="pt-BR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pt-BR" sz="25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pt-BR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Art. 43. Para novos parcelamentos urbanos, fica estabelecido:</a:t>
            </a:r>
            <a:endParaRPr lang="pt-BR" sz="25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pt-BR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 </a:t>
            </a:r>
            <a:r>
              <a:rPr lang="pt-BR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  <a:r>
              <a:rPr lang="pt-BR" sz="25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área máxima</a:t>
            </a:r>
            <a:r>
              <a:rPr lang="pt-BR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do lote igual a 10.000m2 </a:t>
            </a:r>
            <a:r>
              <a:rPr lang="pt-BR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habitação </a:t>
            </a:r>
            <a:r>
              <a:rPr lang="pt-BR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unifamiliar e a 60.000m2 </a:t>
            </a:r>
            <a:r>
              <a:rPr lang="pt-BR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para habitação coletiva </a:t>
            </a:r>
            <a:r>
              <a:rPr lang="pt-BR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 condomínio urbanístico, exceto nas áreas integrantes da Estratégia </a:t>
            </a:r>
            <a:r>
              <a:rPr lang="pt-BR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Regularização </a:t>
            </a:r>
            <a:r>
              <a:rPr lang="pt-BR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Fundiária.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pt-BR" sz="25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t-BR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964030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" y="-6813"/>
            <a:ext cx="10693400" cy="75565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76200" y="765945"/>
            <a:ext cx="10515600" cy="12576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10075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1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 smtClean="0">
                <a:latin typeface="+mn-lt"/>
                <a:cs typeface="Arial" panose="020B0604020202020204" pitchFamily="34" charset="0"/>
              </a:rPr>
              <a:t>CONDOMÍNIO URBANÍSTICO</a:t>
            </a:r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dirty="0">
              <a:solidFill>
                <a:srgbClr val="07708C"/>
              </a:solidFill>
              <a:latin typeface="Swis721 Lt BT" panose="020B0403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550" y="6859420"/>
            <a:ext cx="470434" cy="470434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1097280" y="2226768"/>
            <a:ext cx="9121140" cy="450510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defRPr/>
            </a:pPr>
            <a:endParaRPr lang="pt-BR" altLang="pt-BR" sz="25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altLang="pt-BR" sz="25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Lei </a:t>
            </a:r>
            <a:r>
              <a:rPr lang="en-US" altLang="pt-BR" sz="2500" u="sng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Complementar</a:t>
            </a:r>
            <a:r>
              <a:rPr lang="en-US" altLang="pt-BR" sz="25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nº 803/2019 - </a:t>
            </a:r>
            <a:r>
              <a:rPr lang="pt-BR" sz="25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PDOT</a:t>
            </a:r>
            <a:r>
              <a:rPr lang="pt-BR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pt-BR" sz="25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pt-BR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</a:t>
            </a:r>
            <a:r>
              <a:rPr lang="pt-BR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BR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122. </a:t>
            </a:r>
            <a:r>
              <a:rPr lang="pt-BR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São metas, princípios, critérios e ações para a regularização </a:t>
            </a:r>
            <a:r>
              <a:rPr lang="pt-BR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fundiária:</a:t>
            </a:r>
            <a:r>
              <a:rPr lang="pt-BR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BR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XI </a:t>
            </a:r>
            <a:r>
              <a:rPr lang="pt-BR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viabilizar a regularização fundiária dos assentamentos informais consolidados na forma de </a:t>
            </a:r>
            <a:r>
              <a:rPr lang="pt-BR" sz="25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loteamento fechado</a:t>
            </a:r>
            <a:r>
              <a:rPr lang="pt-BR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ou projetos urbanísticos com diretrizes especiais para unidades autônomas, </a:t>
            </a:r>
            <a:r>
              <a:rPr lang="pt-BR" sz="25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ora denominados condomínios urbanísticos</a:t>
            </a:r>
            <a:r>
              <a:rPr lang="pt-BR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de acordo com legislação específica; </a:t>
            </a:r>
            <a:endParaRPr lang="pt-BR" sz="25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pt-BR" sz="25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pt-BR" sz="25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t-BR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100896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903" y="3820"/>
            <a:ext cx="10693400" cy="75565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76200" y="967972"/>
            <a:ext cx="10515600" cy="12576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10075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1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 smtClean="0">
                <a:latin typeface="+mn-lt"/>
                <a:cs typeface="Arial" panose="020B0604020202020204" pitchFamily="34" charset="0"/>
              </a:rPr>
              <a:t>ESPÉCIES DE LOTEAMENTO</a:t>
            </a: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dirty="0">
              <a:solidFill>
                <a:srgbClr val="07708C"/>
              </a:solidFill>
              <a:latin typeface="Swis721 Lt BT" panose="020B0403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550" y="6859420"/>
            <a:ext cx="470434" cy="470434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680483" y="1965960"/>
            <a:ext cx="9356651" cy="385191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Loteamento tradicional (art. 2º, §7º, </a:t>
            </a:r>
            <a:r>
              <a:rPr lang="pt-BR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Lei </a:t>
            </a:r>
            <a:r>
              <a:rPr lang="pt-BR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nº 6.766/1979</a:t>
            </a:r>
            <a:r>
              <a:rPr lang="pt-BR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pt-BR" sz="25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Loteamento de Acesso </a:t>
            </a:r>
            <a:r>
              <a:rPr lang="pt-BR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Controlado (</a:t>
            </a:r>
            <a:r>
              <a:rPr lang="pt-BR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</a:t>
            </a:r>
            <a:r>
              <a:rPr lang="pt-BR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2º, </a:t>
            </a:r>
            <a:r>
              <a:rPr lang="pt-BR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§8º</a:t>
            </a:r>
            <a:r>
              <a:rPr lang="pt-BR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BR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Lei </a:t>
            </a:r>
            <a:r>
              <a:rPr lang="pt-BR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nº </a:t>
            </a:r>
            <a:r>
              <a:rPr lang="pt-BR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6.766/1979)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pt-BR" sz="25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Loteamento </a:t>
            </a:r>
            <a:r>
              <a:rPr lang="pt-BR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Condominial </a:t>
            </a:r>
            <a:r>
              <a:rPr lang="pt-BR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(art. 2º, §7º, </a:t>
            </a:r>
            <a:r>
              <a:rPr lang="pt-BR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Lei </a:t>
            </a:r>
            <a:r>
              <a:rPr lang="pt-BR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nº 6.766/1979)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t-BR" sz="25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0584601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903" y="3820"/>
            <a:ext cx="10693400" cy="75565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304800" y="677051"/>
            <a:ext cx="10515600" cy="12576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10075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1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>
              <a:latin typeface="+mn-lt"/>
              <a:cs typeface="Arial" panose="020B0604020202020204" pitchFamily="34" charset="0"/>
            </a:endParaRPr>
          </a:p>
          <a:p>
            <a:endParaRPr lang="pt-BR" sz="47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dirty="0">
              <a:solidFill>
                <a:srgbClr val="07708C"/>
              </a:solidFill>
              <a:latin typeface="Swis721 Lt BT" panose="020B0403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550" y="6859420"/>
            <a:ext cx="470434" cy="470434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2658846" y="143294"/>
            <a:ext cx="562609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 smtClean="0"/>
              <a:t>LOTEAMENTO DE ACESSO CONTROLADO </a:t>
            </a:r>
          </a:p>
          <a:p>
            <a:pPr algn="ctr"/>
            <a:r>
              <a:rPr lang="pt-BR" sz="2500" b="1" dirty="0" smtClean="0"/>
              <a:t>E A LEGISLAÇÃO DO DISTRITO FEDERAL</a:t>
            </a:r>
            <a:endParaRPr lang="pt-BR" sz="2500" b="1" dirty="0"/>
          </a:p>
        </p:txBody>
      </p:sp>
      <p:sp>
        <p:nvSpPr>
          <p:cNvPr id="7" name="Retângulo 6"/>
          <p:cNvSpPr/>
          <p:nvPr/>
        </p:nvSpPr>
        <p:spPr>
          <a:xfrm>
            <a:off x="925783" y="1107764"/>
            <a:ext cx="9092217" cy="55759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500" b="1" u="sng" dirty="0" smtClean="0">
                <a:solidFill>
                  <a:schemeClr val="tx1"/>
                </a:solidFill>
              </a:rPr>
              <a:t>LEI 4.893, DE 26 DE JULHO DE 2012</a:t>
            </a:r>
          </a:p>
          <a:p>
            <a:pPr algn="ctr"/>
            <a:r>
              <a:rPr lang="pt-BR" sz="2500" dirty="0" smtClean="0">
                <a:solidFill>
                  <a:schemeClr val="tx1"/>
                </a:solidFill>
              </a:rPr>
              <a:t>Dispõe sobre loteamento fechado e dá outras providências</a:t>
            </a:r>
          </a:p>
          <a:p>
            <a:pPr algn="ctr"/>
            <a:endParaRPr lang="pt-BR" sz="2500" dirty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chemeClr val="tx1"/>
                </a:solidFill>
              </a:rPr>
              <a:t>A Lei Complementar nº </a:t>
            </a:r>
            <a:r>
              <a:rPr lang="pt-BR" sz="2000" dirty="0" smtClean="0">
                <a:solidFill>
                  <a:schemeClr val="tx1"/>
                </a:solidFill>
              </a:rPr>
              <a:t>4.893/2012 </a:t>
            </a:r>
            <a:r>
              <a:rPr lang="pt-BR" sz="2000" dirty="0">
                <a:solidFill>
                  <a:schemeClr val="tx1"/>
                </a:solidFill>
              </a:rPr>
              <a:t>foi declarada inconstitucional (ADI nº </a:t>
            </a:r>
            <a:r>
              <a:rPr lang="pt-BR" sz="2000" dirty="0" smtClean="0">
                <a:solidFill>
                  <a:schemeClr val="tx1"/>
                </a:solidFill>
              </a:rPr>
              <a:t>2012.00.2.018676-4</a:t>
            </a:r>
            <a:r>
              <a:rPr lang="pt-BR" sz="2000" dirty="0">
                <a:solidFill>
                  <a:schemeClr val="tx1"/>
                </a:solidFill>
              </a:rPr>
              <a:t>)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000" dirty="0">
                <a:solidFill>
                  <a:schemeClr val="tx1"/>
                </a:solidFill>
              </a:rPr>
              <a:t>O TJDFT entendeu </a:t>
            </a:r>
            <a:r>
              <a:rPr lang="pt-BR" sz="2000" dirty="0" smtClean="0">
                <a:solidFill>
                  <a:schemeClr val="tx1"/>
                </a:solidFill>
              </a:rPr>
              <a:t>que houve:</a:t>
            </a:r>
            <a:endParaRPr lang="pt-BR" sz="2000" dirty="0">
              <a:solidFill>
                <a:schemeClr val="tx1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t-BR" sz="2000" dirty="0" smtClean="0">
                <a:solidFill>
                  <a:schemeClr val="tx1"/>
                </a:solidFill>
              </a:rPr>
              <a:t>Ausência de critérios objetivos e tecnicamente sólidos</a:t>
            </a:r>
            <a:endParaRPr lang="pt-BR" sz="2000" dirty="0">
              <a:solidFill>
                <a:schemeClr val="tx1"/>
              </a:solidFill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t-BR" sz="2000" dirty="0">
                <a:solidFill>
                  <a:schemeClr val="tx1"/>
                </a:solidFill>
              </a:rPr>
              <a:t>Ausência de </a:t>
            </a:r>
            <a:r>
              <a:rPr lang="pt-BR" sz="2000" dirty="0" smtClean="0">
                <a:solidFill>
                  <a:schemeClr val="tx1"/>
                </a:solidFill>
              </a:rPr>
              <a:t>participação da sociedade civil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t-BR" sz="2000" dirty="0" smtClean="0">
                <a:solidFill>
                  <a:schemeClr val="tx1"/>
                </a:solidFill>
              </a:rPr>
              <a:t>Invasão de matéria reservada à lei complementar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chemeClr val="tx1"/>
                </a:solidFill>
              </a:rPr>
              <a:t>Julgamento: Inconstitucionalidade formal da lei</a:t>
            </a:r>
            <a:endParaRPr lang="pt-B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000778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" y="3820"/>
            <a:ext cx="10693400" cy="75565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304800" y="677051"/>
            <a:ext cx="10515600" cy="12576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10075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1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>
              <a:latin typeface="+mn-lt"/>
              <a:cs typeface="Arial" panose="020B0604020202020204" pitchFamily="34" charset="0"/>
            </a:endParaRPr>
          </a:p>
          <a:p>
            <a:endParaRPr lang="pt-BR" sz="47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dirty="0">
              <a:solidFill>
                <a:srgbClr val="07708C"/>
              </a:solidFill>
              <a:latin typeface="Swis721 Lt BT" panose="020B0403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550" y="6859420"/>
            <a:ext cx="470434" cy="470434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2658846" y="143294"/>
            <a:ext cx="562609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 smtClean="0"/>
              <a:t>LOTEAMENTO DE ACESSO CONTROLADO </a:t>
            </a:r>
          </a:p>
          <a:p>
            <a:pPr algn="ctr"/>
            <a:r>
              <a:rPr lang="pt-BR" sz="2500" b="1" dirty="0" smtClean="0"/>
              <a:t>E A LEGISLAÇÃO DO DISTRITO FEDERAL</a:t>
            </a:r>
            <a:endParaRPr lang="pt-BR" sz="2500" b="1" dirty="0"/>
          </a:p>
        </p:txBody>
      </p:sp>
      <p:sp>
        <p:nvSpPr>
          <p:cNvPr id="7" name="Retângulo 6"/>
          <p:cNvSpPr/>
          <p:nvPr/>
        </p:nvSpPr>
        <p:spPr>
          <a:xfrm>
            <a:off x="925783" y="1107764"/>
            <a:ext cx="9092217" cy="55759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500" b="1" u="sng" dirty="0" smtClean="0">
              <a:solidFill>
                <a:schemeClr val="tx1"/>
              </a:solidFill>
            </a:endParaRPr>
          </a:p>
          <a:p>
            <a:pPr algn="ctr"/>
            <a:r>
              <a:rPr lang="pt-BR" sz="2500" b="1" u="sng" dirty="0" smtClean="0">
                <a:solidFill>
                  <a:schemeClr val="tx1"/>
                </a:solidFill>
              </a:rPr>
              <a:t>LEI COMPLEMENTAR Nº 869, DE 12 DE JULHO DE 2013</a:t>
            </a:r>
          </a:p>
          <a:p>
            <a:pPr algn="ctr"/>
            <a:r>
              <a:rPr lang="pt-BR" sz="2500" dirty="0" smtClean="0">
                <a:solidFill>
                  <a:schemeClr val="tx1"/>
                </a:solidFill>
              </a:rPr>
              <a:t>Dispõe sobre loteamento fechado e dá outra providências</a:t>
            </a:r>
          </a:p>
          <a:p>
            <a:pPr algn="ctr"/>
            <a:endParaRPr lang="pt-BR" sz="2500" dirty="0" smtClean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500" dirty="0" smtClean="0">
                <a:solidFill>
                  <a:schemeClr val="tx1"/>
                </a:solidFill>
              </a:rPr>
              <a:t>A Lei Complementar nº 869/2013 foi declarada inconstitucional (ADI nº 2013.00.2.018107-4)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500" dirty="0" smtClean="0">
                <a:solidFill>
                  <a:schemeClr val="tx1"/>
                </a:solidFill>
              </a:rPr>
              <a:t>O TJDFT entendeu que houve: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t-BR" sz="2500" dirty="0" smtClean="0">
                <a:solidFill>
                  <a:schemeClr val="tx1"/>
                </a:solidFill>
              </a:rPr>
              <a:t>Ausência de debate público e efetiva participação da população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pt-BR" sz="2500" dirty="0" smtClean="0">
                <a:solidFill>
                  <a:schemeClr val="tx1"/>
                </a:solidFill>
              </a:rPr>
              <a:t>Ausência de adoção de critério técnico sobre a política de organização da cidade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t-BR" sz="25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t-BR" sz="25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531412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903" y="-6813"/>
            <a:ext cx="10693400" cy="75565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304800" y="677051"/>
            <a:ext cx="10515600" cy="12576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10075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1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>
              <a:latin typeface="+mn-lt"/>
              <a:cs typeface="Arial" panose="020B0604020202020204" pitchFamily="34" charset="0"/>
            </a:endParaRPr>
          </a:p>
          <a:p>
            <a:endParaRPr lang="pt-BR" sz="47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dirty="0">
              <a:solidFill>
                <a:srgbClr val="07708C"/>
              </a:solidFill>
              <a:latin typeface="Swis721 Lt BT" panose="020B0403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550" y="6859420"/>
            <a:ext cx="470434" cy="470434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2658846" y="143294"/>
            <a:ext cx="5626092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500" b="1" dirty="0" smtClean="0"/>
              <a:t>LOTEAMENTO DE ACESSO CONTROLADO </a:t>
            </a:r>
          </a:p>
          <a:p>
            <a:pPr algn="ctr"/>
            <a:r>
              <a:rPr lang="pt-BR" sz="2500" b="1" dirty="0" smtClean="0"/>
              <a:t>E A LEGISLAÇÃO DO DISTRITO FEDERAL</a:t>
            </a:r>
            <a:endParaRPr lang="pt-BR" sz="2500" b="1" dirty="0"/>
          </a:p>
        </p:txBody>
      </p:sp>
      <p:sp>
        <p:nvSpPr>
          <p:cNvPr id="7" name="Retângulo 6"/>
          <p:cNvSpPr/>
          <p:nvPr/>
        </p:nvSpPr>
        <p:spPr>
          <a:xfrm>
            <a:off x="660903" y="1005068"/>
            <a:ext cx="9466077" cy="57572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2500" b="1" u="sng" dirty="0" smtClean="0">
              <a:solidFill>
                <a:schemeClr val="tx1"/>
              </a:solidFill>
            </a:endParaRPr>
          </a:p>
          <a:p>
            <a:pPr algn="ctr"/>
            <a:endParaRPr lang="pt-BR" sz="2500" b="1" u="sng" dirty="0">
              <a:solidFill>
                <a:schemeClr val="tx1"/>
              </a:solidFill>
            </a:endParaRPr>
          </a:p>
          <a:p>
            <a:pPr algn="ctr"/>
            <a:r>
              <a:rPr lang="pt-BR" sz="2300" b="1" u="sng" dirty="0" smtClean="0">
                <a:solidFill>
                  <a:schemeClr val="tx1"/>
                </a:solidFill>
              </a:rPr>
              <a:t>DECRETO Nº 39.330, 12 DE SETEMBRO DE 2019</a:t>
            </a: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chemeClr val="tx1"/>
                </a:solidFill>
              </a:rPr>
              <a:t>Regulamenta </a:t>
            </a:r>
            <a:r>
              <a:rPr lang="pt-BR" sz="2000" dirty="0">
                <a:solidFill>
                  <a:schemeClr val="tx1"/>
                </a:solidFill>
              </a:rPr>
              <a:t>o controle de acesso aos loteamentos de acesso controlado, previsto no § 8º do art. 2º da Lei nº 6.766, de 19 de dezembro de 1979, nos casos que </a:t>
            </a:r>
            <a:r>
              <a:rPr lang="pt-BR" sz="2000" dirty="0" smtClean="0">
                <a:solidFill>
                  <a:schemeClr val="tx1"/>
                </a:solidFill>
              </a:rPr>
              <a:t>especifica</a:t>
            </a:r>
            <a:endParaRPr lang="pt-BR" sz="2000" dirty="0">
              <a:solidFill>
                <a:schemeClr val="tx1"/>
              </a:solidFill>
            </a:endParaRP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chemeClr val="tx1"/>
                </a:solidFill>
              </a:rPr>
              <a:t>Estabelece critérios para implantação do controle de acesso nos loteamentos a serem regularizados na modalidade de loteamento de acesso controlado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chemeClr val="tx1"/>
                </a:solidFill>
              </a:rPr>
              <a:t>Trata da manutenção de controle de acesso nas ocupações informais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chemeClr val="tx1"/>
                </a:solidFill>
              </a:rPr>
              <a:t>Estabelece procedimentos para conversão de loteamento registrado na modalidade de acesso controlado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chemeClr val="tx1"/>
                </a:solidFill>
              </a:rPr>
              <a:t>Necessita de aprofundamento dos estudos e adequação legislativa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chemeClr val="tx1"/>
                </a:solidFill>
              </a:rPr>
              <a:t>Impossibilidade de inovação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000" dirty="0" smtClean="0">
                <a:solidFill>
                  <a:schemeClr val="tx1"/>
                </a:solidFill>
              </a:rPr>
              <a:t>Decreto nº 39.672, de 15 de fevereiro de 2019, prorroga o prazo para manutenção e adequação do controle de acesso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pt-B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313032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2" y="-10073"/>
            <a:ext cx="10691813" cy="7555378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812388" y="180663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10075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1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500" dirty="0" smtClean="0">
                <a:solidFill>
                  <a:schemeClr val="bg1"/>
                </a:solidFill>
                <a:latin typeface="MS Reference Sans Serif" panose="020B0604030504040204" pitchFamily="34" charset="0"/>
              </a:rPr>
              <a:t>REFLEXÕES</a:t>
            </a:r>
            <a:endParaRPr lang="pt-BR" sz="3500" dirty="0">
              <a:solidFill>
                <a:schemeClr val="bg1"/>
              </a:solidFill>
              <a:latin typeface="MS Reference Sans Serif" panose="020B0604030504040204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550" y="6859420"/>
            <a:ext cx="470434" cy="470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03455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32" y="-10073"/>
            <a:ext cx="10691813" cy="7555378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2702730" y="180663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10075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1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3500" dirty="0" smtClean="0">
                <a:solidFill>
                  <a:schemeClr val="bg1"/>
                </a:solidFill>
                <a:latin typeface="MS Reference Sans Serif" panose="020B0604030504040204" pitchFamily="34" charset="0"/>
              </a:rPr>
              <a:t>OBRIGADO</a:t>
            </a:r>
            <a:endParaRPr lang="pt-BR" sz="3500" dirty="0">
              <a:solidFill>
                <a:schemeClr val="bg1"/>
              </a:solidFill>
              <a:latin typeface="MS Reference Sans Serif" panose="020B0604030504040204" pitchFamily="34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550" y="6859420"/>
            <a:ext cx="470434" cy="470434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660903" y="5877550"/>
            <a:ext cx="78493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/>
              <a:t>SEDUH</a:t>
            </a:r>
            <a:br>
              <a:rPr lang="pt-BR" dirty="0" smtClean="0"/>
            </a:br>
            <a:r>
              <a:rPr lang="pt-BR" dirty="0" smtClean="0"/>
              <a:t>Secretaria de Estado de Desenvolvimento Urbano e Habitação </a:t>
            </a:r>
            <a:r>
              <a:rPr lang="pt-BR" dirty="0" smtClean="0"/>
              <a:t>do Distrito Federal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3565874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497" y="-18243"/>
            <a:ext cx="10693400" cy="75565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176213" y="19017"/>
            <a:ext cx="10515600" cy="12576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10075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1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dirty="0">
              <a:solidFill>
                <a:srgbClr val="07708C"/>
              </a:solidFill>
              <a:latin typeface="Swis721 Lt BT" panose="020B0403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550" y="6859420"/>
            <a:ext cx="470434" cy="470434"/>
          </a:xfrm>
          <a:prstGeom prst="rect">
            <a:avLst/>
          </a:prstGeom>
        </p:spPr>
      </p:pic>
      <p:sp>
        <p:nvSpPr>
          <p:cNvPr id="4" name="Retângulo 3"/>
          <p:cNvSpPr/>
          <p:nvPr/>
        </p:nvSpPr>
        <p:spPr>
          <a:xfrm>
            <a:off x="236870" y="1430923"/>
            <a:ext cx="3863669" cy="27852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pt-BR" b="1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CARACTERÍSTICAS GERAIS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 smtClean="0">
                <a:solidFill>
                  <a:schemeClr val="tx1"/>
                </a:solidFill>
                <a:cs typeface="Arial" panose="020B0604020202020204" pitchFamily="34" charset="0"/>
              </a:rPr>
              <a:t>Propriedade comum, simultânea e concorrente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dirty="0" smtClean="0">
                <a:solidFill>
                  <a:schemeClr val="tx1"/>
                </a:solidFill>
                <a:cs typeface="Arial" panose="020B0604020202020204" pitchFamily="34" charset="0"/>
              </a:rPr>
              <a:t>Pro indiviso ou pro diviso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579850" y="186193"/>
            <a:ext cx="5600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/>
              <a:t>CONDOMÍNIO</a:t>
            </a:r>
          </a:p>
        </p:txBody>
      </p:sp>
      <p:sp>
        <p:nvSpPr>
          <p:cNvPr id="8" name="Retângulo 7"/>
          <p:cNvSpPr/>
          <p:nvPr/>
        </p:nvSpPr>
        <p:spPr>
          <a:xfrm>
            <a:off x="5109210" y="1276700"/>
            <a:ext cx="5143500" cy="493846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u="sng" dirty="0" smtClean="0">
              <a:solidFill>
                <a:schemeClr val="tx1"/>
              </a:solidFill>
            </a:endParaRPr>
          </a:p>
          <a:p>
            <a:pPr algn="ctr"/>
            <a:r>
              <a:rPr lang="pt-BR" b="1" u="sng" dirty="0" smtClean="0">
                <a:solidFill>
                  <a:schemeClr val="tx1"/>
                </a:solidFill>
              </a:rPr>
              <a:t>LEGISLAÇÃO</a:t>
            </a:r>
            <a:endParaRPr lang="pt-BR" b="1" u="sng" dirty="0" smtClean="0">
              <a:solidFill>
                <a:schemeClr val="tx1"/>
              </a:solidFill>
            </a:endParaRPr>
          </a:p>
          <a:p>
            <a:pPr algn="ctr"/>
            <a:endParaRPr lang="pt-BR" b="1" u="sng" dirty="0">
              <a:solidFill>
                <a:schemeClr val="tx1"/>
              </a:solidFill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b="1" dirty="0" smtClean="0">
                <a:solidFill>
                  <a:schemeClr val="tx1"/>
                </a:solidFill>
                <a:cs typeface="Arial" panose="020B0604020202020204" pitchFamily="34" charset="0"/>
              </a:rPr>
              <a:t>Condomínio </a:t>
            </a:r>
            <a:r>
              <a:rPr lang="pt-BR" b="1" dirty="0">
                <a:solidFill>
                  <a:schemeClr val="tx1"/>
                </a:solidFill>
                <a:cs typeface="Arial" panose="020B0604020202020204" pitchFamily="34" charset="0"/>
              </a:rPr>
              <a:t>Geral</a:t>
            </a:r>
            <a:r>
              <a:rPr lang="pt-BR" dirty="0">
                <a:solidFill>
                  <a:schemeClr val="tx1"/>
                </a:solidFill>
                <a:cs typeface="Arial" panose="020B0604020202020204" pitchFamily="34" charset="0"/>
              </a:rPr>
              <a:t>: art. 1.314 e </a:t>
            </a:r>
            <a:r>
              <a:rPr lang="pt-BR" dirty="0" err="1">
                <a:solidFill>
                  <a:schemeClr val="tx1"/>
                </a:solidFill>
                <a:cs typeface="Arial" panose="020B0604020202020204" pitchFamily="34" charset="0"/>
              </a:rPr>
              <a:t>ss</a:t>
            </a:r>
            <a:r>
              <a:rPr lang="pt-BR" dirty="0">
                <a:solidFill>
                  <a:schemeClr val="tx1"/>
                </a:solidFill>
                <a:cs typeface="Arial" panose="020B0604020202020204" pitchFamily="34" charset="0"/>
              </a:rPr>
              <a:t> do Código Civil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b="1" dirty="0">
                <a:solidFill>
                  <a:schemeClr val="tx1"/>
                </a:solidFill>
                <a:cs typeface="Arial" panose="020B0604020202020204" pitchFamily="34" charset="0"/>
              </a:rPr>
              <a:t>Condomínio Edilício: </a:t>
            </a:r>
            <a:r>
              <a:rPr lang="pt-BR" dirty="0">
                <a:solidFill>
                  <a:schemeClr val="tx1"/>
                </a:solidFill>
                <a:cs typeface="Arial" panose="020B0604020202020204" pitchFamily="34" charset="0"/>
              </a:rPr>
              <a:t>art. 1.331 e </a:t>
            </a:r>
            <a:r>
              <a:rPr lang="pt-BR" dirty="0" err="1">
                <a:solidFill>
                  <a:schemeClr val="tx1"/>
                </a:solidFill>
                <a:cs typeface="Arial" panose="020B0604020202020204" pitchFamily="34" charset="0"/>
              </a:rPr>
              <a:t>ss</a:t>
            </a:r>
            <a:r>
              <a:rPr lang="pt-BR" dirty="0">
                <a:solidFill>
                  <a:schemeClr val="tx1"/>
                </a:solidFill>
                <a:cs typeface="Arial" panose="020B0604020202020204" pitchFamily="34" charset="0"/>
              </a:rPr>
              <a:t> do Código Civil e Lei Federal nº 4.591, de 16 de dezembro de 1964 (aplicação subsidiária ao Código Civil  - Lei de Condomínios e Incorporações)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b="1" dirty="0" smtClean="0">
                <a:solidFill>
                  <a:schemeClr val="tx1"/>
                </a:solidFill>
                <a:cs typeface="Arial" panose="020B0604020202020204" pitchFamily="34" charset="0"/>
              </a:rPr>
              <a:t>Condomínio de Lotes e Condomínio Urbano Simples:</a:t>
            </a:r>
            <a:r>
              <a:rPr lang="pt-BR" dirty="0" smtClean="0">
                <a:solidFill>
                  <a:schemeClr val="tx1"/>
                </a:solidFill>
                <a:cs typeface="Arial" panose="020B0604020202020204" pitchFamily="34" charset="0"/>
              </a:rPr>
              <a:t> Lei </a:t>
            </a:r>
            <a:r>
              <a:rPr lang="pt-BR" dirty="0">
                <a:solidFill>
                  <a:schemeClr val="tx1"/>
                </a:solidFill>
                <a:cs typeface="Arial" panose="020B0604020202020204" pitchFamily="34" charset="0"/>
              </a:rPr>
              <a:t>nº 13.465, de 11 de julho de 2017</a:t>
            </a:r>
          </a:p>
          <a:p>
            <a:pPr algn="ctr"/>
            <a:endParaRPr lang="pt-BR" b="1" u="sng" dirty="0">
              <a:solidFill>
                <a:schemeClr val="tx1"/>
              </a:solidFill>
            </a:endParaRPr>
          </a:p>
        </p:txBody>
      </p:sp>
      <p:sp>
        <p:nvSpPr>
          <p:cNvPr id="11" name="Seta para a direita 10"/>
          <p:cNvSpPr/>
          <p:nvPr/>
        </p:nvSpPr>
        <p:spPr>
          <a:xfrm>
            <a:off x="4354830" y="2480310"/>
            <a:ext cx="631507" cy="582930"/>
          </a:xfrm>
          <a:prstGeom prst="rightArrow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892350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497" y="-18243"/>
            <a:ext cx="10693400" cy="75565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176213" y="19017"/>
            <a:ext cx="10515600" cy="12576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10075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1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dirty="0">
              <a:solidFill>
                <a:srgbClr val="07708C"/>
              </a:solidFill>
              <a:latin typeface="Swis721 Lt BT" panose="020B0403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550" y="6859420"/>
            <a:ext cx="470434" cy="470434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2579850" y="186193"/>
            <a:ext cx="5600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/>
              <a:t>CONDOMÍNIO GERAL</a:t>
            </a:r>
            <a:endParaRPr lang="pt-BR" sz="4000" b="1" dirty="0" smtClean="0"/>
          </a:p>
        </p:txBody>
      </p:sp>
      <p:sp>
        <p:nvSpPr>
          <p:cNvPr id="9" name="Retângulo 8"/>
          <p:cNvSpPr/>
          <p:nvPr/>
        </p:nvSpPr>
        <p:spPr>
          <a:xfrm>
            <a:off x="1097280" y="2226768"/>
            <a:ext cx="9121140" cy="335614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800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Art</a:t>
            </a:r>
            <a:r>
              <a:rPr lang="pt-BR" sz="2800" u="sng" dirty="0">
                <a:solidFill>
                  <a:schemeClr val="tx1"/>
                </a:solidFill>
                <a:cs typeface="Arial" panose="020B0604020202020204" pitchFamily="34" charset="0"/>
              </a:rPr>
              <a:t>. 1.314 </a:t>
            </a:r>
            <a:r>
              <a:rPr lang="pt-BR" sz="2800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do </a:t>
            </a:r>
            <a:r>
              <a:rPr lang="pt-BR" sz="2800" u="sng" dirty="0">
                <a:solidFill>
                  <a:schemeClr val="tx1"/>
                </a:solidFill>
                <a:cs typeface="Arial" panose="020B0604020202020204" pitchFamily="34" charset="0"/>
              </a:rPr>
              <a:t>Código </a:t>
            </a:r>
            <a:r>
              <a:rPr lang="pt-BR" sz="2800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Civil</a:t>
            </a:r>
            <a:r>
              <a:rPr lang="pt-BR" sz="2800" dirty="0" smtClean="0">
                <a:solidFill>
                  <a:schemeClr val="tx1"/>
                </a:solidFill>
                <a:cs typeface="Arial" panose="020B0604020202020204" pitchFamily="34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pt-BR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Cada condômino pode usar da coisa conforme sua destinação, sobre ela exercer todos os direitos compatíveis com a </a:t>
            </a:r>
            <a:r>
              <a:rPr lang="pt-BR" sz="2500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indivisão</a:t>
            </a:r>
            <a:r>
              <a:rPr lang="pt-BR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reivindicá-la de terceiro, defender a sua posse e alhear sua respectiva fração ideal, ou gravá-la. </a:t>
            </a:r>
            <a:endParaRPr lang="pt-BR" sz="25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t-BR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t-BR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409140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497" y="-18243"/>
            <a:ext cx="10693400" cy="75565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176213" y="19017"/>
            <a:ext cx="10515600" cy="12576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10075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1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dirty="0">
              <a:solidFill>
                <a:srgbClr val="07708C"/>
              </a:solidFill>
              <a:latin typeface="Swis721 Lt BT" panose="020B0403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550" y="6859420"/>
            <a:ext cx="470434" cy="470434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2579850" y="186193"/>
            <a:ext cx="5600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/>
              <a:t>CONDOMÍNIO EDILÍCIO</a:t>
            </a:r>
            <a:endParaRPr lang="pt-BR" sz="4000" b="1" dirty="0" smtClean="0"/>
          </a:p>
        </p:txBody>
      </p:sp>
      <p:sp>
        <p:nvSpPr>
          <p:cNvPr id="9" name="Retângulo 8"/>
          <p:cNvSpPr/>
          <p:nvPr/>
        </p:nvSpPr>
        <p:spPr>
          <a:xfrm>
            <a:off x="1097280" y="2226768"/>
            <a:ext cx="9121140" cy="335614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800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Art</a:t>
            </a:r>
            <a:r>
              <a:rPr lang="pt-BR" sz="2800" u="sng" dirty="0">
                <a:solidFill>
                  <a:schemeClr val="tx1"/>
                </a:solidFill>
                <a:cs typeface="Arial" panose="020B0604020202020204" pitchFamily="34" charset="0"/>
              </a:rPr>
              <a:t>. </a:t>
            </a:r>
            <a:r>
              <a:rPr lang="pt-BR" sz="2800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1.331 do </a:t>
            </a:r>
            <a:r>
              <a:rPr lang="pt-BR" sz="2800" u="sng" dirty="0">
                <a:solidFill>
                  <a:schemeClr val="tx1"/>
                </a:solidFill>
                <a:cs typeface="Arial" panose="020B0604020202020204" pitchFamily="34" charset="0"/>
              </a:rPr>
              <a:t>Código </a:t>
            </a:r>
            <a:r>
              <a:rPr lang="pt-BR" sz="2800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Civil</a:t>
            </a:r>
            <a:r>
              <a:rPr lang="pt-BR" sz="2800" dirty="0" smtClean="0">
                <a:solidFill>
                  <a:schemeClr val="tx1"/>
                </a:solidFill>
                <a:cs typeface="Arial" panose="020B0604020202020204" pitchFamily="34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pt-BR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Pode haver, em edificações, partes que são propriedade exclusiva, e partes que são propriedade comum dos condôminos. </a:t>
            </a:r>
            <a:endParaRPr lang="pt-BR" sz="25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t-BR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5857665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497" y="-18243"/>
            <a:ext cx="10693400" cy="75565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176213" y="19017"/>
            <a:ext cx="10515600" cy="12576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10075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1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4000" dirty="0">
              <a:solidFill>
                <a:srgbClr val="07708C"/>
              </a:solidFill>
              <a:latin typeface="Swis721 Lt BT" panose="020B0403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550" y="6859420"/>
            <a:ext cx="470434" cy="470434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2579850" y="186193"/>
            <a:ext cx="5600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/>
              <a:t>CONDOMÍNIO EDILÍCIO</a:t>
            </a:r>
            <a:endParaRPr lang="pt-BR" sz="4000" b="1" dirty="0" smtClean="0"/>
          </a:p>
        </p:txBody>
      </p:sp>
      <p:sp>
        <p:nvSpPr>
          <p:cNvPr id="9" name="Retângulo 8"/>
          <p:cNvSpPr/>
          <p:nvPr/>
        </p:nvSpPr>
        <p:spPr>
          <a:xfrm>
            <a:off x="1097280" y="2226768"/>
            <a:ext cx="9121140" cy="42059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800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Lei 4.591/64 - Art</a:t>
            </a:r>
            <a:r>
              <a:rPr lang="pt-BR" sz="2800" u="sng" dirty="0">
                <a:solidFill>
                  <a:schemeClr val="tx1"/>
                </a:solidFill>
                <a:cs typeface="Arial" panose="020B0604020202020204" pitchFamily="34" charset="0"/>
              </a:rPr>
              <a:t>. </a:t>
            </a:r>
            <a:r>
              <a:rPr lang="pt-BR" sz="2800" u="sng" dirty="0" smtClean="0">
                <a:solidFill>
                  <a:schemeClr val="tx1"/>
                </a:solidFill>
                <a:cs typeface="Arial" panose="020B0604020202020204" pitchFamily="34" charset="0"/>
              </a:rPr>
              <a:t>8º</a:t>
            </a:r>
            <a:r>
              <a:rPr lang="pt-BR" sz="2800" dirty="0" smtClean="0">
                <a:solidFill>
                  <a:schemeClr val="tx1"/>
                </a:solidFill>
                <a:cs typeface="Arial" panose="020B0604020202020204" pitchFamily="34" charset="0"/>
              </a:rPr>
              <a:t>:</a:t>
            </a:r>
          </a:p>
          <a:p>
            <a:pPr algn="just">
              <a:lnSpc>
                <a:spcPct val="150000"/>
              </a:lnSpc>
            </a:pPr>
            <a:r>
              <a:rPr lang="pt-BR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(...) a) em relação às unidades autônomas que se constituírem em casas térreas ou assobradadas, será discriminada a parte do terreno ocupada pela edificação e também aquela eventualmente reservada como de utilização exclusiva dessas casas, como jardim e quintal, bem assim a fração ideal do todo do terreno e partes comuns, que corresponderá às unidades.</a:t>
            </a:r>
            <a:endParaRPr lang="pt-BR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t-BR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1537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" y="-6813"/>
            <a:ext cx="10693400" cy="75565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76200" y="765945"/>
            <a:ext cx="10515600" cy="12576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10075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1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 smtClean="0">
                <a:latin typeface="+mn-lt"/>
                <a:cs typeface="Arial" panose="020B0604020202020204" pitchFamily="34" charset="0"/>
              </a:rPr>
              <a:t>PARCELAMENTO DO SOLO</a:t>
            </a: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dirty="0">
              <a:solidFill>
                <a:srgbClr val="07708C"/>
              </a:solidFill>
              <a:latin typeface="Swis721 Lt BT" panose="020B0403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550" y="6859420"/>
            <a:ext cx="470434" cy="470434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1097280" y="2226768"/>
            <a:ext cx="9121140" cy="335614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Decreto-Lei nº 58, de 10 de dezembro de 1937: Dispõe sobre o loteamento e a venda de terrenos para pagamento em prestações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pt-BR" sz="25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pt-BR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Lei </a:t>
            </a:r>
            <a:r>
              <a:rPr lang="pt-BR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Federal nº 6.766, de19 de dezembro de 1979: Dispõe sobre o Parcelamento do Solo Urbano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t-BR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t-BR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01407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" y="-6813"/>
            <a:ext cx="10693400" cy="75565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76200" y="765945"/>
            <a:ext cx="10515600" cy="12576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10075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1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 smtClean="0">
                <a:latin typeface="+mn-lt"/>
                <a:cs typeface="Arial" panose="020B0604020202020204" pitchFamily="34" charset="0"/>
              </a:rPr>
              <a:t>PARCELAMENTO DO SOLO</a:t>
            </a: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dirty="0">
              <a:solidFill>
                <a:srgbClr val="07708C"/>
              </a:solidFill>
              <a:latin typeface="Swis721 Lt BT" panose="020B0403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550" y="6859420"/>
            <a:ext cx="470434" cy="470434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1097280" y="2226768"/>
            <a:ext cx="9121140" cy="335614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defRPr/>
            </a:pPr>
            <a:endParaRPr lang="pt-BR" altLang="pt-BR" sz="25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altLang="pt-BR" sz="25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Lei </a:t>
            </a:r>
            <a:r>
              <a:rPr lang="en-US" altLang="pt-BR" sz="25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nº </a:t>
            </a:r>
            <a:r>
              <a:rPr lang="en-US" altLang="pt-BR" sz="25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6.766/79 - </a:t>
            </a:r>
            <a:r>
              <a:rPr lang="pt-BR" sz="25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</a:t>
            </a:r>
            <a:r>
              <a:rPr lang="pt-BR" sz="25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BR" sz="25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2º</a:t>
            </a:r>
            <a:r>
              <a:rPr lang="pt-BR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algn="just">
              <a:lnSpc>
                <a:spcPct val="150000"/>
              </a:lnSpc>
              <a:defRPr/>
            </a:pPr>
            <a:r>
              <a:rPr lang="pt-BR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§ 1º - Considera-se </a:t>
            </a:r>
            <a:r>
              <a:rPr lang="pt-BR" sz="25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loteamento</a:t>
            </a:r>
            <a:r>
              <a:rPr lang="pt-BR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subdivisão de gleba em lotes destinados a edificação, com abertura de novas vias de circulação, de logradouros públicos ou prolongamento, modificação ou ampliação das vias existentes.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pt-BR" sz="25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t-BR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88763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" y="-6813"/>
            <a:ext cx="10693400" cy="75565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76200" y="765945"/>
            <a:ext cx="10515600" cy="12576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10075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1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 smtClean="0">
                <a:latin typeface="+mn-lt"/>
                <a:cs typeface="Arial" panose="020B0604020202020204" pitchFamily="34" charset="0"/>
              </a:rPr>
              <a:t>PARCELAMENTO DO SOLO</a:t>
            </a: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dirty="0">
              <a:solidFill>
                <a:srgbClr val="07708C"/>
              </a:solidFill>
              <a:latin typeface="Swis721 Lt BT" panose="020B0403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550" y="6859420"/>
            <a:ext cx="470434" cy="470434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1097280" y="2226768"/>
            <a:ext cx="9121140" cy="38763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defRPr/>
            </a:pPr>
            <a:endParaRPr lang="pt-BR" altLang="pt-BR" sz="25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  <a:defRPr/>
            </a:pPr>
            <a:endParaRPr lang="en-US" altLang="pt-BR" sz="2500" u="sng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altLang="pt-BR" sz="25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Lei </a:t>
            </a:r>
            <a:r>
              <a:rPr lang="en-US" altLang="pt-BR" sz="25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nº </a:t>
            </a:r>
            <a:r>
              <a:rPr lang="en-US" altLang="pt-BR" sz="25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6.766/79 - </a:t>
            </a:r>
            <a:r>
              <a:rPr lang="pt-BR" sz="25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</a:t>
            </a:r>
            <a:r>
              <a:rPr lang="pt-BR" sz="25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BR" sz="25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2º</a:t>
            </a:r>
            <a:r>
              <a:rPr lang="pt-BR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pPr algn="just">
              <a:lnSpc>
                <a:spcPct val="150000"/>
              </a:lnSpc>
              <a:defRPr/>
            </a:pPr>
            <a:r>
              <a:rPr lang="pt-BR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§ </a:t>
            </a:r>
            <a:r>
              <a:rPr lang="pt-BR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2º- considera-se </a:t>
            </a:r>
            <a:r>
              <a:rPr lang="pt-BR" sz="25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desmembramento</a:t>
            </a:r>
            <a:r>
              <a:rPr lang="pt-BR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a subdivisão de gleba em lotes destinados a edificação, com aproveitamento do sistema viário existente, desde que não implique na abertura de novas vias e logradouros públicos, nem no prolongamento, modificação ou ampliação dos já existentes</a:t>
            </a:r>
            <a:r>
              <a:rPr lang="pt-BR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pt-BR" sz="25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defRPr/>
            </a:pPr>
            <a:endParaRPr lang="pt-BR" sz="25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pt-BR" sz="25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t-BR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9504382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" y="-6813"/>
            <a:ext cx="10693400" cy="7556500"/>
          </a:xfrm>
          <a:prstGeom prst="rect">
            <a:avLst/>
          </a:prstGeom>
        </p:spPr>
      </p:pic>
      <p:sp>
        <p:nvSpPr>
          <p:cNvPr id="5" name="Título 1"/>
          <p:cNvSpPr txBox="1">
            <a:spLocks/>
          </p:cNvSpPr>
          <p:nvPr/>
        </p:nvSpPr>
        <p:spPr>
          <a:xfrm>
            <a:off x="76200" y="765945"/>
            <a:ext cx="10515600" cy="12576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100757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61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4000" b="1" dirty="0" smtClean="0">
                <a:latin typeface="+mn-lt"/>
                <a:cs typeface="Arial" panose="020B0604020202020204" pitchFamily="34" charset="0"/>
              </a:rPr>
              <a:t>REGULARIZAÇÃO FUNDIÁRIA</a:t>
            </a:r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b="1" dirty="0" smtClean="0">
              <a:latin typeface="+mn-lt"/>
              <a:cs typeface="Arial" panose="020B0604020202020204" pitchFamily="34" charset="0"/>
            </a:endParaRPr>
          </a:p>
          <a:p>
            <a:endParaRPr lang="pt-BR" sz="4000" dirty="0">
              <a:solidFill>
                <a:srgbClr val="07708C"/>
              </a:solidFill>
              <a:latin typeface="Swis721 Lt BT" panose="020B0403020202020204" pitchFamily="34" charset="0"/>
            </a:endParaRPr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0550" y="6859420"/>
            <a:ext cx="470434" cy="470434"/>
          </a:xfrm>
          <a:prstGeom prst="rect">
            <a:avLst/>
          </a:prstGeom>
        </p:spPr>
      </p:pic>
      <p:sp>
        <p:nvSpPr>
          <p:cNvPr id="9" name="Retângulo 8"/>
          <p:cNvSpPr/>
          <p:nvPr/>
        </p:nvSpPr>
        <p:spPr>
          <a:xfrm>
            <a:off x="1097280" y="2226768"/>
            <a:ext cx="9121140" cy="335614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defRPr/>
            </a:pPr>
            <a:endParaRPr lang="pt-BR" altLang="pt-BR" sz="25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lnSpc>
                <a:spcPct val="150000"/>
              </a:lnSpc>
              <a:buFont typeface="Wingdings" pitchFamily="2" charset="2"/>
              <a:buChar char="Ø"/>
              <a:defRPr/>
            </a:pPr>
            <a:r>
              <a:rPr lang="en-US" altLang="pt-BR" sz="25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Lei </a:t>
            </a:r>
            <a:r>
              <a:rPr lang="en-US" altLang="pt-BR" sz="2500" u="sng" dirty="0" err="1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Complementar</a:t>
            </a:r>
            <a:r>
              <a:rPr lang="en-US" altLang="pt-BR" sz="25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nº 803/2019 - </a:t>
            </a:r>
            <a:r>
              <a:rPr lang="pt-BR" sz="2500" u="sng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PDOT</a:t>
            </a:r>
            <a:r>
              <a:rPr lang="pt-BR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endParaRPr lang="pt-BR" sz="25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lnSpc>
                <a:spcPct val="150000"/>
              </a:lnSpc>
              <a:defRPr/>
            </a:pPr>
            <a:r>
              <a:rPr lang="pt-BR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</a:t>
            </a:r>
            <a:r>
              <a:rPr lang="pt-BR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BR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131. </a:t>
            </a:r>
            <a:r>
              <a:rPr lang="pt-BR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 fixação dos índices urbanísticos das Áreas de </a:t>
            </a:r>
            <a:r>
              <a:rPr lang="pt-BR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Regularização: II </a:t>
            </a:r>
            <a:r>
              <a:rPr lang="pt-BR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o </a:t>
            </a:r>
            <a:r>
              <a:rPr lang="pt-BR" sz="25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percentual mínimo de áreas</a:t>
            </a:r>
            <a:r>
              <a:rPr lang="pt-BR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destinadas à implantação </a:t>
            </a:r>
            <a:r>
              <a:rPr lang="pt-BR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 equipamentos </a:t>
            </a:r>
            <a:r>
              <a:rPr lang="pt-BR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urbanos e comunitários, bem como de espaços livres de uso </a:t>
            </a:r>
            <a:r>
              <a:rPr lang="pt-BR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público, incluídas </a:t>
            </a:r>
            <a:r>
              <a:rPr lang="pt-BR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 áreas </a:t>
            </a:r>
            <a:r>
              <a:rPr lang="pt-BR" sz="25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verdes (...).</a:t>
            </a:r>
            <a:endParaRPr lang="pt-BR" sz="25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pt-BR" sz="25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pt-BR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213184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1279</TotalTime>
  <Words>889</Words>
  <Application>Microsoft Office PowerPoint</Application>
  <PresentationFormat>Personalizar</PresentationFormat>
  <Paragraphs>111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Fabiana Nunan Kriemler Reis</dc:creator>
  <cp:lastModifiedBy>Autor</cp:lastModifiedBy>
  <cp:revision>127</cp:revision>
  <cp:lastPrinted>2019-05-29T15:49:10Z</cp:lastPrinted>
  <dcterms:created xsi:type="dcterms:W3CDTF">2019-02-01T17:51:22Z</dcterms:created>
  <dcterms:modified xsi:type="dcterms:W3CDTF">2019-06-04T11:36:52Z</dcterms:modified>
</cp:coreProperties>
</file>