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286" r:id="rId3"/>
    <p:sldId id="291" r:id="rId4"/>
    <p:sldId id="297" r:id="rId5"/>
    <p:sldId id="296" r:id="rId6"/>
    <p:sldId id="298" r:id="rId7"/>
    <p:sldId id="292" r:id="rId8"/>
    <p:sldId id="293" r:id="rId9"/>
    <p:sldId id="294" r:id="rId10"/>
    <p:sldId id="308" r:id="rId11"/>
    <p:sldId id="259" r:id="rId12"/>
    <p:sldId id="262" r:id="rId13"/>
    <p:sldId id="295" r:id="rId14"/>
    <p:sldId id="299" r:id="rId15"/>
    <p:sldId id="300" r:id="rId16"/>
    <p:sldId id="312" r:id="rId17"/>
    <p:sldId id="264" r:id="rId18"/>
    <p:sldId id="272" r:id="rId19"/>
    <p:sldId id="273" r:id="rId20"/>
    <p:sldId id="268" r:id="rId21"/>
    <p:sldId id="274" r:id="rId22"/>
    <p:sldId id="278" r:id="rId23"/>
    <p:sldId id="276" r:id="rId24"/>
    <p:sldId id="277" r:id="rId25"/>
    <p:sldId id="269" r:id="rId26"/>
    <p:sldId id="279" r:id="rId27"/>
    <p:sldId id="281" r:id="rId28"/>
    <p:sldId id="280" r:id="rId29"/>
    <p:sldId id="270" r:id="rId30"/>
    <p:sldId id="271" r:id="rId31"/>
    <p:sldId id="282" r:id="rId32"/>
    <p:sldId id="313" r:id="rId33"/>
    <p:sldId id="314" r:id="rId34"/>
    <p:sldId id="311" r:id="rId35"/>
    <p:sldId id="310" r:id="rId36"/>
    <p:sldId id="301" r:id="rId37"/>
    <p:sldId id="290" r:id="rId38"/>
    <p:sldId id="302" r:id="rId39"/>
    <p:sldId id="306" r:id="rId40"/>
    <p:sldId id="315" r:id="rId41"/>
    <p:sldId id="309" r:id="rId42"/>
    <p:sldId id="316" r:id="rId43"/>
    <p:sldId id="275" r:id="rId44"/>
    <p:sldId id="305" r:id="rId45"/>
    <p:sldId id="307" r:id="rId46"/>
    <p:sldId id="303" r:id="rId47"/>
    <p:sldId id="304" r:id="rId48"/>
    <p:sldId id="317" r:id="rId4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 Vargas" initials="BV" lastIdx="1" clrIdx="0">
    <p:extLst>
      <p:ext uri="{19B8F6BF-5375-455C-9EA6-DF929625EA0E}">
        <p15:presenceInfo xmlns:p15="http://schemas.microsoft.com/office/powerpoint/2012/main" userId="Bianca Var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C611"/>
    <a:srgbClr val="F5F1C3"/>
    <a:srgbClr val="F0E06C"/>
    <a:srgbClr val="F5F5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032"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9E2AA-383F-4097-AAA4-F43B0F5D291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1C457248-3603-498A-879C-ECEE77986206}">
      <dgm:prSet phldrT="[Texto]"/>
      <dgm:spPr>
        <a:solidFill>
          <a:schemeClr val="tx1"/>
        </a:solidFill>
      </dgm:spPr>
      <dgm:t>
        <a:bodyPr/>
        <a:lstStyle/>
        <a:p>
          <a:r>
            <a:rPr lang="pt-BR" dirty="0"/>
            <a:t>Associação</a:t>
          </a:r>
        </a:p>
      </dgm:t>
    </dgm:pt>
    <dgm:pt modelId="{01457E19-C67F-448C-8A0B-C8282460AF1B}" type="parTrans" cxnId="{92847F65-8223-4E7D-AC06-AAFCA21368E1}">
      <dgm:prSet/>
      <dgm:spPr/>
      <dgm:t>
        <a:bodyPr/>
        <a:lstStyle/>
        <a:p>
          <a:endParaRPr lang="pt-BR"/>
        </a:p>
      </dgm:t>
    </dgm:pt>
    <dgm:pt modelId="{8E90EA5D-4207-43C3-87A9-3F369D7ABD91}" type="sibTrans" cxnId="{92847F65-8223-4E7D-AC06-AAFCA21368E1}">
      <dgm:prSet/>
      <dgm:spPr/>
      <dgm:t>
        <a:bodyPr/>
        <a:lstStyle/>
        <a:p>
          <a:endParaRPr lang="pt-BR"/>
        </a:p>
      </dgm:t>
    </dgm:pt>
    <dgm:pt modelId="{13AB49D2-939A-425C-8FAB-7FADCCF44937}">
      <dgm:prSet phldrT="[Texto]" custT="1"/>
      <dgm:spPr>
        <a:solidFill>
          <a:schemeClr val="accent6"/>
        </a:solidFill>
      </dgm:spPr>
      <dgm:t>
        <a:bodyPr/>
        <a:lstStyle/>
        <a:p>
          <a:r>
            <a:rPr lang="pt-BR" sz="3800" b="1" dirty="0"/>
            <a:t>Assembleia</a:t>
          </a:r>
        </a:p>
      </dgm:t>
    </dgm:pt>
    <dgm:pt modelId="{47443336-2E9E-4C38-9F58-EA9F18896FAC}" type="parTrans" cxnId="{3F22F634-58F7-4EA2-9472-76B07745605D}">
      <dgm:prSet/>
      <dgm:spPr/>
      <dgm:t>
        <a:bodyPr/>
        <a:lstStyle/>
        <a:p>
          <a:endParaRPr lang="pt-BR"/>
        </a:p>
      </dgm:t>
    </dgm:pt>
    <dgm:pt modelId="{5A1ABBD9-CD45-4C84-962F-617ABF6326F6}" type="sibTrans" cxnId="{3F22F634-58F7-4EA2-9472-76B07745605D}">
      <dgm:prSet/>
      <dgm:spPr/>
      <dgm:t>
        <a:bodyPr/>
        <a:lstStyle/>
        <a:p>
          <a:endParaRPr lang="pt-BR"/>
        </a:p>
      </dgm:t>
    </dgm:pt>
    <dgm:pt modelId="{5C095BE2-6118-4DEE-9099-CFBEA2967943}">
      <dgm:prSet phldrT="[Texto]" custT="1"/>
      <dgm:spPr>
        <a:solidFill>
          <a:srgbClr val="00B050"/>
        </a:solidFill>
      </dgm:spPr>
      <dgm:t>
        <a:bodyPr/>
        <a:lstStyle/>
        <a:p>
          <a:r>
            <a:rPr lang="pt-BR" sz="3800" b="1" dirty="0"/>
            <a:t>Conselho</a:t>
          </a:r>
        </a:p>
      </dgm:t>
    </dgm:pt>
    <dgm:pt modelId="{5A4E60FA-0656-4539-B7A2-78DB531181C6}" type="parTrans" cxnId="{52328388-02EA-495D-B732-62C0C6BC7087}">
      <dgm:prSet/>
      <dgm:spPr/>
      <dgm:t>
        <a:bodyPr/>
        <a:lstStyle/>
        <a:p>
          <a:endParaRPr lang="pt-BR"/>
        </a:p>
      </dgm:t>
    </dgm:pt>
    <dgm:pt modelId="{CCCC48D2-2F32-4A84-A229-03215E0B0BC9}" type="sibTrans" cxnId="{52328388-02EA-495D-B732-62C0C6BC7087}">
      <dgm:prSet/>
      <dgm:spPr/>
      <dgm:t>
        <a:bodyPr/>
        <a:lstStyle/>
        <a:p>
          <a:endParaRPr lang="pt-BR"/>
        </a:p>
      </dgm:t>
    </dgm:pt>
    <dgm:pt modelId="{CF7DCE30-8488-4A0F-AE50-02112490FCC0}">
      <dgm:prSet phldrT="[Texto]" custT="1"/>
      <dgm:spPr/>
      <dgm:t>
        <a:bodyPr/>
        <a:lstStyle/>
        <a:p>
          <a:r>
            <a:rPr lang="pt-BR" sz="3800" b="1" dirty="0"/>
            <a:t>Diretoria</a:t>
          </a:r>
        </a:p>
      </dgm:t>
    </dgm:pt>
    <dgm:pt modelId="{61E50F8C-2786-4503-9E07-EE10698F403F}" type="parTrans" cxnId="{4750EFEF-B6E5-4AB4-B3CE-52211F686AD7}">
      <dgm:prSet/>
      <dgm:spPr/>
      <dgm:t>
        <a:bodyPr/>
        <a:lstStyle/>
        <a:p>
          <a:endParaRPr lang="pt-BR"/>
        </a:p>
      </dgm:t>
    </dgm:pt>
    <dgm:pt modelId="{53E4EFBB-1C42-47A4-A1B7-F0EF2DC20824}" type="sibTrans" cxnId="{4750EFEF-B6E5-4AB4-B3CE-52211F686AD7}">
      <dgm:prSet/>
      <dgm:spPr/>
      <dgm:t>
        <a:bodyPr/>
        <a:lstStyle/>
        <a:p>
          <a:endParaRPr lang="pt-BR"/>
        </a:p>
      </dgm:t>
    </dgm:pt>
    <dgm:pt modelId="{371B1AC9-7FA9-4AC0-8D9A-7187237440C4}" type="pres">
      <dgm:prSet presAssocID="{F459E2AA-383F-4097-AAA4-F43B0F5D291E}" presName="Name0" presStyleCnt="0">
        <dgm:presLayoutVars>
          <dgm:chPref val="1"/>
          <dgm:dir/>
          <dgm:animOne val="branch"/>
          <dgm:animLvl val="lvl"/>
          <dgm:resizeHandles val="exact"/>
        </dgm:presLayoutVars>
      </dgm:prSet>
      <dgm:spPr/>
    </dgm:pt>
    <dgm:pt modelId="{1934C18C-CC3E-4EE5-A72D-592A26273FBC}" type="pres">
      <dgm:prSet presAssocID="{1C457248-3603-498A-879C-ECEE77986206}" presName="root1" presStyleCnt="0"/>
      <dgm:spPr/>
    </dgm:pt>
    <dgm:pt modelId="{C0C6856E-E004-4400-8DAF-AA67C8D84145}" type="pres">
      <dgm:prSet presAssocID="{1C457248-3603-498A-879C-ECEE77986206}" presName="LevelOneTextNode" presStyleLbl="node0" presStyleIdx="0" presStyleCnt="1">
        <dgm:presLayoutVars>
          <dgm:chPref val="3"/>
        </dgm:presLayoutVars>
      </dgm:prSet>
      <dgm:spPr/>
    </dgm:pt>
    <dgm:pt modelId="{D13387C3-DC57-499A-B86F-771ED42675AE}" type="pres">
      <dgm:prSet presAssocID="{1C457248-3603-498A-879C-ECEE77986206}" presName="level2hierChild" presStyleCnt="0"/>
      <dgm:spPr/>
    </dgm:pt>
    <dgm:pt modelId="{FE88F9A8-DB1D-4EFE-ACD8-4063279A3A0E}" type="pres">
      <dgm:prSet presAssocID="{47443336-2E9E-4C38-9F58-EA9F18896FAC}" presName="conn2-1" presStyleLbl="parChTrans1D2" presStyleIdx="0" presStyleCnt="3"/>
      <dgm:spPr/>
    </dgm:pt>
    <dgm:pt modelId="{8360668D-E320-4F77-B2C0-FBF45A1C6A25}" type="pres">
      <dgm:prSet presAssocID="{47443336-2E9E-4C38-9F58-EA9F18896FAC}" presName="connTx" presStyleLbl="parChTrans1D2" presStyleIdx="0" presStyleCnt="3"/>
      <dgm:spPr/>
    </dgm:pt>
    <dgm:pt modelId="{F515CDE8-B500-4EC4-B945-03AF8FB5885F}" type="pres">
      <dgm:prSet presAssocID="{13AB49D2-939A-425C-8FAB-7FADCCF44937}" presName="root2" presStyleCnt="0"/>
      <dgm:spPr/>
    </dgm:pt>
    <dgm:pt modelId="{47C47C96-A2BE-497E-BEC4-51E5E86796A1}" type="pres">
      <dgm:prSet presAssocID="{13AB49D2-939A-425C-8FAB-7FADCCF44937}" presName="LevelTwoTextNode" presStyleLbl="node2" presStyleIdx="0" presStyleCnt="3">
        <dgm:presLayoutVars>
          <dgm:chPref val="3"/>
        </dgm:presLayoutVars>
      </dgm:prSet>
      <dgm:spPr/>
    </dgm:pt>
    <dgm:pt modelId="{7C065BD0-4BDA-424A-90E6-1AE7B478C325}" type="pres">
      <dgm:prSet presAssocID="{13AB49D2-939A-425C-8FAB-7FADCCF44937}" presName="level3hierChild" presStyleCnt="0"/>
      <dgm:spPr/>
    </dgm:pt>
    <dgm:pt modelId="{F793161C-AA28-4B0B-B15A-D21FA4407E4E}" type="pres">
      <dgm:prSet presAssocID="{5A4E60FA-0656-4539-B7A2-78DB531181C6}" presName="conn2-1" presStyleLbl="parChTrans1D2" presStyleIdx="1" presStyleCnt="3"/>
      <dgm:spPr/>
    </dgm:pt>
    <dgm:pt modelId="{7BA619AC-73EF-4397-89F2-1454191C2B0B}" type="pres">
      <dgm:prSet presAssocID="{5A4E60FA-0656-4539-B7A2-78DB531181C6}" presName="connTx" presStyleLbl="parChTrans1D2" presStyleIdx="1" presStyleCnt="3"/>
      <dgm:spPr/>
    </dgm:pt>
    <dgm:pt modelId="{9478E46F-D1AB-4A2E-A615-4F288168E054}" type="pres">
      <dgm:prSet presAssocID="{5C095BE2-6118-4DEE-9099-CFBEA2967943}" presName="root2" presStyleCnt="0"/>
      <dgm:spPr/>
    </dgm:pt>
    <dgm:pt modelId="{9F01FB00-4E54-4380-8C16-DFDE0188C28D}" type="pres">
      <dgm:prSet presAssocID="{5C095BE2-6118-4DEE-9099-CFBEA2967943}" presName="LevelTwoTextNode" presStyleLbl="node2" presStyleIdx="1" presStyleCnt="3">
        <dgm:presLayoutVars>
          <dgm:chPref val="3"/>
        </dgm:presLayoutVars>
      </dgm:prSet>
      <dgm:spPr/>
    </dgm:pt>
    <dgm:pt modelId="{87B6497B-30E4-4DC6-B7E0-3E29335D9AD1}" type="pres">
      <dgm:prSet presAssocID="{5C095BE2-6118-4DEE-9099-CFBEA2967943}" presName="level3hierChild" presStyleCnt="0"/>
      <dgm:spPr/>
    </dgm:pt>
    <dgm:pt modelId="{418B9285-41E7-425D-ADF2-EDA0B2E8B9CA}" type="pres">
      <dgm:prSet presAssocID="{61E50F8C-2786-4503-9E07-EE10698F403F}" presName="conn2-1" presStyleLbl="parChTrans1D2" presStyleIdx="2" presStyleCnt="3"/>
      <dgm:spPr/>
    </dgm:pt>
    <dgm:pt modelId="{00F52626-939A-4743-A9C6-DC2BACD5B2E2}" type="pres">
      <dgm:prSet presAssocID="{61E50F8C-2786-4503-9E07-EE10698F403F}" presName="connTx" presStyleLbl="parChTrans1D2" presStyleIdx="2" presStyleCnt="3"/>
      <dgm:spPr/>
    </dgm:pt>
    <dgm:pt modelId="{0B410AFA-E759-40B7-BFFE-2E41D69D7FE5}" type="pres">
      <dgm:prSet presAssocID="{CF7DCE30-8488-4A0F-AE50-02112490FCC0}" presName="root2" presStyleCnt="0"/>
      <dgm:spPr/>
    </dgm:pt>
    <dgm:pt modelId="{C1DA26DD-95A7-4AF0-89C8-872F358F0BF9}" type="pres">
      <dgm:prSet presAssocID="{CF7DCE30-8488-4A0F-AE50-02112490FCC0}" presName="LevelTwoTextNode" presStyleLbl="node2" presStyleIdx="2" presStyleCnt="3">
        <dgm:presLayoutVars>
          <dgm:chPref val="3"/>
        </dgm:presLayoutVars>
      </dgm:prSet>
      <dgm:spPr/>
    </dgm:pt>
    <dgm:pt modelId="{BC863B2F-D74B-4DAC-93D0-A76A8C955C09}" type="pres">
      <dgm:prSet presAssocID="{CF7DCE30-8488-4A0F-AE50-02112490FCC0}" presName="level3hierChild" presStyleCnt="0"/>
      <dgm:spPr/>
    </dgm:pt>
  </dgm:ptLst>
  <dgm:cxnLst>
    <dgm:cxn modelId="{DD457101-BE1C-4AD0-843C-0EB82656E8F9}" type="presOf" srcId="{CF7DCE30-8488-4A0F-AE50-02112490FCC0}" destId="{C1DA26DD-95A7-4AF0-89C8-872F358F0BF9}" srcOrd="0" destOrd="0" presId="urn:microsoft.com/office/officeart/2008/layout/HorizontalMultiLevelHierarchy"/>
    <dgm:cxn modelId="{8D90A30A-514C-4BAF-9F11-24C446749F37}" type="presOf" srcId="{5A4E60FA-0656-4539-B7A2-78DB531181C6}" destId="{7BA619AC-73EF-4397-89F2-1454191C2B0B}" srcOrd="1" destOrd="0" presId="urn:microsoft.com/office/officeart/2008/layout/HorizontalMultiLevelHierarchy"/>
    <dgm:cxn modelId="{70982521-5AFA-4164-AF92-98EFFB7FF461}" type="presOf" srcId="{5A4E60FA-0656-4539-B7A2-78DB531181C6}" destId="{F793161C-AA28-4B0B-B15A-D21FA4407E4E}" srcOrd="0" destOrd="0" presId="urn:microsoft.com/office/officeart/2008/layout/HorizontalMultiLevelHierarchy"/>
    <dgm:cxn modelId="{3F22F634-58F7-4EA2-9472-76B07745605D}" srcId="{1C457248-3603-498A-879C-ECEE77986206}" destId="{13AB49D2-939A-425C-8FAB-7FADCCF44937}" srcOrd="0" destOrd="0" parTransId="{47443336-2E9E-4C38-9F58-EA9F18896FAC}" sibTransId="{5A1ABBD9-CD45-4C84-962F-617ABF6326F6}"/>
    <dgm:cxn modelId="{26EB8464-2B4E-4BCC-8DA3-D023CA1ACAD1}" type="presOf" srcId="{1C457248-3603-498A-879C-ECEE77986206}" destId="{C0C6856E-E004-4400-8DAF-AA67C8D84145}" srcOrd="0" destOrd="0" presId="urn:microsoft.com/office/officeart/2008/layout/HorizontalMultiLevelHierarchy"/>
    <dgm:cxn modelId="{92847F65-8223-4E7D-AC06-AAFCA21368E1}" srcId="{F459E2AA-383F-4097-AAA4-F43B0F5D291E}" destId="{1C457248-3603-498A-879C-ECEE77986206}" srcOrd="0" destOrd="0" parTransId="{01457E19-C67F-448C-8A0B-C8282460AF1B}" sibTransId="{8E90EA5D-4207-43C3-87A9-3F369D7ABD91}"/>
    <dgm:cxn modelId="{9FB27146-C598-4406-A7DC-E4B06A3E0E18}" type="presOf" srcId="{5C095BE2-6118-4DEE-9099-CFBEA2967943}" destId="{9F01FB00-4E54-4380-8C16-DFDE0188C28D}" srcOrd="0" destOrd="0" presId="urn:microsoft.com/office/officeart/2008/layout/HorizontalMultiLevelHierarchy"/>
    <dgm:cxn modelId="{52328388-02EA-495D-B732-62C0C6BC7087}" srcId="{1C457248-3603-498A-879C-ECEE77986206}" destId="{5C095BE2-6118-4DEE-9099-CFBEA2967943}" srcOrd="1" destOrd="0" parTransId="{5A4E60FA-0656-4539-B7A2-78DB531181C6}" sibTransId="{CCCC48D2-2F32-4A84-A229-03215E0B0BC9}"/>
    <dgm:cxn modelId="{76810ECB-F0D9-454E-9979-D21A2ABBBAD6}" type="presOf" srcId="{61E50F8C-2786-4503-9E07-EE10698F403F}" destId="{00F52626-939A-4743-A9C6-DC2BACD5B2E2}" srcOrd="1" destOrd="0" presId="urn:microsoft.com/office/officeart/2008/layout/HorizontalMultiLevelHierarchy"/>
    <dgm:cxn modelId="{8278BAD2-F3B0-4513-B960-2C5FF78791D5}" type="presOf" srcId="{F459E2AA-383F-4097-AAA4-F43B0F5D291E}" destId="{371B1AC9-7FA9-4AC0-8D9A-7187237440C4}" srcOrd="0" destOrd="0" presId="urn:microsoft.com/office/officeart/2008/layout/HorizontalMultiLevelHierarchy"/>
    <dgm:cxn modelId="{DFA718D9-AB46-45E6-9A32-6F3B33C94714}" type="presOf" srcId="{13AB49D2-939A-425C-8FAB-7FADCCF44937}" destId="{47C47C96-A2BE-497E-BEC4-51E5E86796A1}" srcOrd="0" destOrd="0" presId="urn:microsoft.com/office/officeart/2008/layout/HorizontalMultiLevelHierarchy"/>
    <dgm:cxn modelId="{4DF3D4DD-24A2-4793-A840-ED58D4DDC105}" type="presOf" srcId="{47443336-2E9E-4C38-9F58-EA9F18896FAC}" destId="{FE88F9A8-DB1D-4EFE-ACD8-4063279A3A0E}" srcOrd="0" destOrd="0" presId="urn:microsoft.com/office/officeart/2008/layout/HorizontalMultiLevelHierarchy"/>
    <dgm:cxn modelId="{4750EFEF-B6E5-4AB4-B3CE-52211F686AD7}" srcId="{1C457248-3603-498A-879C-ECEE77986206}" destId="{CF7DCE30-8488-4A0F-AE50-02112490FCC0}" srcOrd="2" destOrd="0" parTransId="{61E50F8C-2786-4503-9E07-EE10698F403F}" sibTransId="{53E4EFBB-1C42-47A4-A1B7-F0EF2DC20824}"/>
    <dgm:cxn modelId="{77D07EF5-D5CA-49CB-A253-7278288886D8}" type="presOf" srcId="{61E50F8C-2786-4503-9E07-EE10698F403F}" destId="{418B9285-41E7-425D-ADF2-EDA0B2E8B9CA}" srcOrd="0" destOrd="0" presId="urn:microsoft.com/office/officeart/2008/layout/HorizontalMultiLevelHierarchy"/>
    <dgm:cxn modelId="{19EF52FD-1585-46A2-9DFC-2B46E9C861D4}" type="presOf" srcId="{47443336-2E9E-4C38-9F58-EA9F18896FAC}" destId="{8360668D-E320-4F77-B2C0-FBF45A1C6A25}" srcOrd="1" destOrd="0" presId="urn:microsoft.com/office/officeart/2008/layout/HorizontalMultiLevelHierarchy"/>
    <dgm:cxn modelId="{362024B3-0582-471E-8080-D80C2CE701E9}" type="presParOf" srcId="{371B1AC9-7FA9-4AC0-8D9A-7187237440C4}" destId="{1934C18C-CC3E-4EE5-A72D-592A26273FBC}" srcOrd="0" destOrd="0" presId="urn:microsoft.com/office/officeart/2008/layout/HorizontalMultiLevelHierarchy"/>
    <dgm:cxn modelId="{B7D3221C-CE3B-4A65-9023-A02301C96DAD}" type="presParOf" srcId="{1934C18C-CC3E-4EE5-A72D-592A26273FBC}" destId="{C0C6856E-E004-4400-8DAF-AA67C8D84145}" srcOrd="0" destOrd="0" presId="urn:microsoft.com/office/officeart/2008/layout/HorizontalMultiLevelHierarchy"/>
    <dgm:cxn modelId="{94AA318B-C753-4421-9BAA-6D6C7B564EDB}" type="presParOf" srcId="{1934C18C-CC3E-4EE5-A72D-592A26273FBC}" destId="{D13387C3-DC57-499A-B86F-771ED42675AE}" srcOrd="1" destOrd="0" presId="urn:microsoft.com/office/officeart/2008/layout/HorizontalMultiLevelHierarchy"/>
    <dgm:cxn modelId="{6CE582A4-C343-4E3E-AE34-8C973733BE0B}" type="presParOf" srcId="{D13387C3-DC57-499A-B86F-771ED42675AE}" destId="{FE88F9A8-DB1D-4EFE-ACD8-4063279A3A0E}" srcOrd="0" destOrd="0" presId="urn:microsoft.com/office/officeart/2008/layout/HorizontalMultiLevelHierarchy"/>
    <dgm:cxn modelId="{D98FCC80-709B-4E5A-83DB-F527AC842CCF}" type="presParOf" srcId="{FE88F9A8-DB1D-4EFE-ACD8-4063279A3A0E}" destId="{8360668D-E320-4F77-B2C0-FBF45A1C6A25}" srcOrd="0" destOrd="0" presId="urn:microsoft.com/office/officeart/2008/layout/HorizontalMultiLevelHierarchy"/>
    <dgm:cxn modelId="{59110DA2-8A0A-47EC-AA5F-9971F876BD4C}" type="presParOf" srcId="{D13387C3-DC57-499A-B86F-771ED42675AE}" destId="{F515CDE8-B500-4EC4-B945-03AF8FB5885F}" srcOrd="1" destOrd="0" presId="urn:microsoft.com/office/officeart/2008/layout/HorizontalMultiLevelHierarchy"/>
    <dgm:cxn modelId="{75E785BF-E807-4099-B8E8-3CDEC920091D}" type="presParOf" srcId="{F515CDE8-B500-4EC4-B945-03AF8FB5885F}" destId="{47C47C96-A2BE-497E-BEC4-51E5E86796A1}" srcOrd="0" destOrd="0" presId="urn:microsoft.com/office/officeart/2008/layout/HorizontalMultiLevelHierarchy"/>
    <dgm:cxn modelId="{05EBBE1C-6CEA-46E6-A3EE-7454A2540D54}" type="presParOf" srcId="{F515CDE8-B500-4EC4-B945-03AF8FB5885F}" destId="{7C065BD0-4BDA-424A-90E6-1AE7B478C325}" srcOrd="1" destOrd="0" presId="urn:microsoft.com/office/officeart/2008/layout/HorizontalMultiLevelHierarchy"/>
    <dgm:cxn modelId="{3274AF02-2985-46BD-8272-3A6897DF139B}" type="presParOf" srcId="{D13387C3-DC57-499A-B86F-771ED42675AE}" destId="{F793161C-AA28-4B0B-B15A-D21FA4407E4E}" srcOrd="2" destOrd="0" presId="urn:microsoft.com/office/officeart/2008/layout/HorizontalMultiLevelHierarchy"/>
    <dgm:cxn modelId="{12D28C52-3D9A-440D-A1EB-1FA7F4C55EDE}" type="presParOf" srcId="{F793161C-AA28-4B0B-B15A-D21FA4407E4E}" destId="{7BA619AC-73EF-4397-89F2-1454191C2B0B}" srcOrd="0" destOrd="0" presId="urn:microsoft.com/office/officeart/2008/layout/HorizontalMultiLevelHierarchy"/>
    <dgm:cxn modelId="{294D7B70-C020-4F50-A81A-A7E4867D35F4}" type="presParOf" srcId="{D13387C3-DC57-499A-B86F-771ED42675AE}" destId="{9478E46F-D1AB-4A2E-A615-4F288168E054}" srcOrd="3" destOrd="0" presId="urn:microsoft.com/office/officeart/2008/layout/HorizontalMultiLevelHierarchy"/>
    <dgm:cxn modelId="{8A87ABD0-0ACC-4250-8058-7F0100F51D1E}" type="presParOf" srcId="{9478E46F-D1AB-4A2E-A615-4F288168E054}" destId="{9F01FB00-4E54-4380-8C16-DFDE0188C28D}" srcOrd="0" destOrd="0" presId="urn:microsoft.com/office/officeart/2008/layout/HorizontalMultiLevelHierarchy"/>
    <dgm:cxn modelId="{7DA2FAC3-CA38-4A5C-BF80-07F46EC18929}" type="presParOf" srcId="{9478E46F-D1AB-4A2E-A615-4F288168E054}" destId="{87B6497B-30E4-4DC6-B7E0-3E29335D9AD1}" srcOrd="1" destOrd="0" presId="urn:microsoft.com/office/officeart/2008/layout/HorizontalMultiLevelHierarchy"/>
    <dgm:cxn modelId="{BCE7C879-0D44-472F-8F39-EA9BE370EA13}" type="presParOf" srcId="{D13387C3-DC57-499A-B86F-771ED42675AE}" destId="{418B9285-41E7-425D-ADF2-EDA0B2E8B9CA}" srcOrd="4" destOrd="0" presId="urn:microsoft.com/office/officeart/2008/layout/HorizontalMultiLevelHierarchy"/>
    <dgm:cxn modelId="{066F294B-C2B4-4E0F-924B-F981EB28730F}" type="presParOf" srcId="{418B9285-41E7-425D-ADF2-EDA0B2E8B9CA}" destId="{00F52626-939A-4743-A9C6-DC2BACD5B2E2}" srcOrd="0" destOrd="0" presId="urn:microsoft.com/office/officeart/2008/layout/HorizontalMultiLevelHierarchy"/>
    <dgm:cxn modelId="{7FB30062-436D-4DE3-A91B-3940797D34EB}" type="presParOf" srcId="{D13387C3-DC57-499A-B86F-771ED42675AE}" destId="{0B410AFA-E759-40B7-BFFE-2E41D69D7FE5}" srcOrd="5" destOrd="0" presId="urn:microsoft.com/office/officeart/2008/layout/HorizontalMultiLevelHierarchy"/>
    <dgm:cxn modelId="{361248BC-75C8-431E-9F33-3417F7B9B13E}" type="presParOf" srcId="{0B410AFA-E759-40B7-BFFE-2E41D69D7FE5}" destId="{C1DA26DD-95A7-4AF0-89C8-872F358F0BF9}" srcOrd="0" destOrd="0" presId="urn:microsoft.com/office/officeart/2008/layout/HorizontalMultiLevelHierarchy"/>
    <dgm:cxn modelId="{CC0339FC-855C-470B-8982-5013227B9509}" type="presParOf" srcId="{0B410AFA-E759-40B7-BFFE-2E41D69D7FE5}" destId="{BC863B2F-D74B-4DAC-93D0-A76A8C955C09}"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B9285-41E7-425D-ADF2-EDA0B2E8B9CA}">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140486" y="2487348"/>
        <a:ext cx="54502" cy="54502"/>
      </dsp:txXfrm>
    </dsp:sp>
    <dsp:sp modelId="{F793161C-AA28-4B0B-B15A-D21FA4407E4E}">
      <dsp:nvSpPr>
        <dsp:cNvPr id="0" name=""/>
        <dsp:cNvSpPr/>
      </dsp:nvSpPr>
      <dsp:spPr>
        <a:xfrm>
          <a:off x="1914469" y="1986280"/>
          <a:ext cx="506536" cy="91440"/>
        </a:xfrm>
        <a:custGeom>
          <a:avLst/>
          <a:gdLst/>
          <a:ahLst/>
          <a:cxnLst/>
          <a:rect l="0" t="0" r="0" b="0"/>
          <a:pathLst>
            <a:path>
              <a:moveTo>
                <a:pt x="0" y="45720"/>
              </a:moveTo>
              <a:lnTo>
                <a:pt x="50653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155074" y="2019336"/>
        <a:ext cx="25326" cy="25326"/>
      </dsp:txXfrm>
    </dsp:sp>
    <dsp:sp modelId="{FE88F9A8-DB1D-4EFE-ACD8-4063279A3A0E}">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140486" y="1522148"/>
        <a:ext cx="54502" cy="54502"/>
      </dsp:txXfrm>
    </dsp:sp>
    <dsp:sp modelId="{C0C6856E-E004-4400-8DAF-AA67C8D84145}">
      <dsp:nvSpPr>
        <dsp:cNvPr id="0" name=""/>
        <dsp:cNvSpPr/>
      </dsp:nvSpPr>
      <dsp:spPr>
        <a:xfrm rot="16200000">
          <a:off x="-503610" y="1645920"/>
          <a:ext cx="4064000" cy="77216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pt-BR" sz="5000" kern="1200" dirty="0"/>
            <a:t>Associação</a:t>
          </a:r>
        </a:p>
      </dsp:txBody>
      <dsp:txXfrm>
        <a:off x="-503610" y="1645920"/>
        <a:ext cx="4064000" cy="772160"/>
      </dsp:txXfrm>
    </dsp:sp>
    <dsp:sp modelId="{47C47C96-A2BE-497E-BEC4-51E5E86796A1}">
      <dsp:nvSpPr>
        <dsp:cNvPr id="0" name=""/>
        <dsp:cNvSpPr/>
      </dsp:nvSpPr>
      <dsp:spPr>
        <a:xfrm>
          <a:off x="2421006" y="680719"/>
          <a:ext cx="2532684" cy="77216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pt-BR" sz="3800" b="1" kern="1200" dirty="0"/>
            <a:t>Assembleia</a:t>
          </a:r>
        </a:p>
      </dsp:txBody>
      <dsp:txXfrm>
        <a:off x="2421006" y="680719"/>
        <a:ext cx="2532684" cy="772160"/>
      </dsp:txXfrm>
    </dsp:sp>
    <dsp:sp modelId="{9F01FB00-4E54-4380-8C16-DFDE0188C28D}">
      <dsp:nvSpPr>
        <dsp:cNvPr id="0" name=""/>
        <dsp:cNvSpPr/>
      </dsp:nvSpPr>
      <dsp:spPr>
        <a:xfrm>
          <a:off x="2421006" y="1645920"/>
          <a:ext cx="2532684" cy="77216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pt-BR" sz="3800" b="1" kern="1200" dirty="0"/>
            <a:t>Conselho</a:t>
          </a:r>
        </a:p>
      </dsp:txBody>
      <dsp:txXfrm>
        <a:off x="2421006" y="1645920"/>
        <a:ext cx="2532684" cy="772160"/>
      </dsp:txXfrm>
    </dsp:sp>
    <dsp:sp modelId="{C1DA26DD-95A7-4AF0-89C8-872F358F0BF9}">
      <dsp:nvSpPr>
        <dsp:cNvPr id="0" name=""/>
        <dsp:cNvSpPr/>
      </dsp:nvSpPr>
      <dsp:spPr>
        <a:xfrm>
          <a:off x="2421006" y="2611119"/>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pt-BR" sz="3800" b="1" kern="1200" dirty="0"/>
            <a:t>Diretoria</a:t>
          </a:r>
        </a:p>
      </dsp:txBody>
      <dsp:txXfrm>
        <a:off x="2421006" y="2611119"/>
        <a:ext cx="2532684" cy="772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99C223-3488-ED42-B15D-D4CFF5D0FED3}"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56695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9C223-3488-ED42-B15D-D4CFF5D0FED3}"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213283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9C223-3488-ED42-B15D-D4CFF5D0FED3}"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412031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p:bg>
      <p:bgPr>
        <a:solidFill>
          <a:srgbClr val="FCD0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65892" y="3862303"/>
            <a:ext cx="3049458" cy="332399"/>
          </a:xfrm>
        </p:spPr>
        <p:txBody>
          <a:bodyPr lIns="0" tIns="0" rIns="0" bIns="0">
            <a:spAutoFit/>
          </a:bodyPr>
          <a:lstStyle>
            <a:lvl1pPr marL="0" indent="0" algn="l">
              <a:buNone/>
              <a:defRPr sz="1080" b="0" i="0">
                <a:solidFill>
                  <a:srgbClr val="4A5353"/>
                </a:solidFill>
                <a:latin typeface="Verdana" panose="020B0604030504040204" pitchFamily="34" charset="0"/>
                <a:ea typeface="Verdana" panose="020B0604030504040204" pitchFamily="34" charset="0"/>
                <a:cs typeface="Verdana" panose="020B0604030504040204" pitchFamily="34" charset="0"/>
              </a:defRPr>
            </a:lvl1pPr>
            <a:lvl2pPr marL="342866" indent="0" algn="ctr">
              <a:buNone/>
              <a:defRPr sz="1500"/>
            </a:lvl2pPr>
            <a:lvl3pPr marL="685732" indent="0" algn="ctr">
              <a:buNone/>
              <a:defRPr sz="1350"/>
            </a:lvl3pPr>
            <a:lvl4pPr marL="1028597" indent="0" algn="ctr">
              <a:buNone/>
              <a:defRPr sz="1200"/>
            </a:lvl4pPr>
            <a:lvl5pPr marL="1371463" indent="0" algn="ctr">
              <a:buNone/>
              <a:defRPr sz="1200"/>
            </a:lvl5pPr>
            <a:lvl6pPr marL="1714329" indent="0" algn="ctr">
              <a:buNone/>
              <a:defRPr sz="1200"/>
            </a:lvl6pPr>
            <a:lvl7pPr marL="2057194" indent="0" algn="ctr">
              <a:buNone/>
              <a:defRPr sz="1200"/>
            </a:lvl7pPr>
            <a:lvl8pPr marL="2400060" indent="0" algn="ctr">
              <a:buNone/>
              <a:defRPr sz="1200"/>
            </a:lvl8pPr>
            <a:lvl9pPr marL="2742926" indent="0" algn="ctr">
              <a:buNone/>
              <a:defRPr sz="1200"/>
            </a:lvl9pPr>
          </a:lstStyle>
          <a:p>
            <a:r>
              <a:rPr lang="en-US" dirty="0" err="1"/>
              <a:t>Área</a:t>
            </a:r>
            <a:r>
              <a:rPr lang="en-US" dirty="0"/>
              <a:t> da </a:t>
            </a:r>
            <a:r>
              <a:rPr lang="en-US" dirty="0" err="1"/>
              <a:t>empresa</a:t>
            </a:r>
            <a:r>
              <a:rPr lang="en-US" dirty="0"/>
              <a:t> </a:t>
            </a:r>
            <a:r>
              <a:rPr lang="en-US" dirty="0" err="1"/>
              <a:t>ou</a:t>
            </a:r>
            <a:r>
              <a:rPr lang="en-US" dirty="0"/>
              <a:t> </a:t>
            </a:r>
            <a:r>
              <a:rPr lang="en-US" dirty="0" err="1"/>
              <a:t>nome</a:t>
            </a:r>
            <a:r>
              <a:rPr lang="en-US" dirty="0"/>
              <a:t> do </a:t>
            </a:r>
            <a:r>
              <a:rPr lang="en-US" dirty="0" err="1"/>
              <a:t>cliente</a:t>
            </a:r>
            <a:br>
              <a:rPr lang="en-US" dirty="0"/>
            </a:br>
            <a:r>
              <a:rPr lang="en-US" dirty="0"/>
              <a:t>00 de </a:t>
            </a:r>
            <a:r>
              <a:rPr lang="en-US" dirty="0" err="1"/>
              <a:t>mês</a:t>
            </a:r>
            <a:r>
              <a:rPr lang="en-US" dirty="0"/>
              <a:t> de 2018</a:t>
            </a:r>
          </a:p>
        </p:txBody>
      </p:sp>
      <p:pic>
        <p:nvPicPr>
          <p:cNvPr id="10" name="Picture 9">
            <a:extLst>
              <a:ext uri="{FF2B5EF4-FFF2-40B4-BE49-F238E27FC236}">
                <a16:creationId xmlns:a16="http://schemas.microsoft.com/office/drawing/2014/main" id="{D427B933-1F56-C544-8875-1AD2B06E1C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08" y="2929738"/>
            <a:ext cx="1771788" cy="1005840"/>
          </a:xfrm>
          <a:prstGeom prst="rect">
            <a:avLst/>
          </a:prstGeom>
        </p:spPr>
      </p:pic>
      <p:sp>
        <p:nvSpPr>
          <p:cNvPr id="12" name="Title 8">
            <a:extLst>
              <a:ext uri="{FF2B5EF4-FFF2-40B4-BE49-F238E27FC236}">
                <a16:creationId xmlns:a16="http://schemas.microsoft.com/office/drawing/2014/main" id="{21D659F9-09B6-CA47-ABB9-AAB622BAFBF7}"/>
              </a:ext>
            </a:extLst>
          </p:cNvPr>
          <p:cNvSpPr>
            <a:spLocks noGrp="1"/>
          </p:cNvSpPr>
          <p:nvPr>
            <p:ph type="title" hasCustomPrompt="1"/>
          </p:nvPr>
        </p:nvSpPr>
        <p:spPr>
          <a:xfrm>
            <a:off x="5465892" y="3229742"/>
            <a:ext cx="3049458" cy="249299"/>
          </a:xfrm>
        </p:spPr>
        <p:txBody>
          <a:bodyPr lIns="0" tIns="0" rIns="0" bIns="0" anchor="b" anchorCtr="0">
            <a:spAutoFit/>
          </a:bodyPr>
          <a:lstStyle>
            <a:lvl1pPr>
              <a:defRPr sz="1620" b="1" i="0" baseline="0">
                <a:ln>
                  <a:noFill/>
                </a:ln>
                <a:solidFill>
                  <a:srgbClr val="4A5353"/>
                </a:solidFill>
                <a:latin typeface="Verdana" panose="020B0604030504040204" pitchFamily="34" charset="0"/>
                <a:ea typeface="Verdana" panose="020B0604030504040204" pitchFamily="34" charset="0"/>
                <a:cs typeface="Verdana" panose="020B0604030504040204" pitchFamily="34" charset="0"/>
              </a:defRPr>
            </a:lvl1pPr>
          </a:lstStyle>
          <a:p>
            <a:pPr fontAlgn="b"/>
            <a:r>
              <a:rPr lang="en-US" sz="1620" b="1" dirty="0" err="1">
                <a:solidFill>
                  <a:srgbClr val="4A5353"/>
                </a:solidFill>
                <a:latin typeface="Verdana" panose="020B0604030504040204" pitchFamily="34" charset="0"/>
                <a:ea typeface="Verdana" panose="020B0604030504040204" pitchFamily="34" charset="0"/>
                <a:cs typeface="Verdana" panose="020B0604030504040204" pitchFamily="34" charset="0"/>
              </a:rPr>
              <a:t>Título</a:t>
            </a:r>
            <a:r>
              <a:rPr lang="en-US" sz="1620" b="1" dirty="0">
                <a:solidFill>
                  <a:srgbClr val="4A5353"/>
                </a:solidFill>
                <a:latin typeface="Verdana" panose="020B0604030504040204" pitchFamily="34" charset="0"/>
                <a:ea typeface="Verdana" panose="020B0604030504040204" pitchFamily="34" charset="0"/>
                <a:cs typeface="Verdana" panose="020B0604030504040204" pitchFamily="34" charset="0"/>
              </a:rPr>
              <a:t> da </a:t>
            </a:r>
            <a:r>
              <a:rPr lang="en-US" sz="1620" b="1" dirty="0" err="1">
                <a:solidFill>
                  <a:srgbClr val="4A5353"/>
                </a:solidFill>
                <a:latin typeface="Verdana" panose="020B0604030504040204" pitchFamily="34" charset="0"/>
                <a:ea typeface="Verdana" panose="020B0604030504040204" pitchFamily="34" charset="0"/>
                <a:cs typeface="Verdana" panose="020B0604030504040204" pitchFamily="34" charset="0"/>
              </a:rPr>
              <a:t>apresentação</a:t>
            </a:r>
            <a:endParaRPr lang="en-US" sz="1620" b="1" dirty="0">
              <a:solidFill>
                <a:srgbClr val="4A535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12">
            <a:extLst>
              <a:ext uri="{FF2B5EF4-FFF2-40B4-BE49-F238E27FC236}">
                <a16:creationId xmlns:a16="http://schemas.microsoft.com/office/drawing/2014/main" id="{4D3C859C-B4D6-A049-B257-2184DFF47354}"/>
              </a:ext>
            </a:extLst>
          </p:cNvPr>
          <p:cNvSpPr/>
          <p:nvPr userDrawn="1"/>
        </p:nvSpPr>
        <p:spPr>
          <a:xfrm>
            <a:off x="5482978" y="3623338"/>
            <a:ext cx="975284" cy="115214"/>
          </a:xfrm>
          <a:prstGeom prst="round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Tree>
    <p:extLst>
      <p:ext uri="{BB962C8B-B14F-4D97-AF65-F5344CB8AC3E}">
        <p14:creationId xmlns:p14="http://schemas.microsoft.com/office/powerpoint/2010/main" val="111451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4A5353"/>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1783219" y="3171749"/>
            <a:ext cx="3223512" cy="332399"/>
          </a:xfrm>
        </p:spPr>
        <p:txBody>
          <a:bodyPr lIns="0" tIns="0" rIns="0" bIns="0">
            <a:spAutoFit/>
          </a:bodyPr>
          <a:lstStyle>
            <a:lvl1pPr marL="0" indent="0" algn="r">
              <a:buNone/>
              <a:defRPr sz="2160" b="1">
                <a:solidFill>
                  <a:srgbClr val="FCD01F"/>
                </a:solidFill>
              </a:defRPr>
            </a:lvl1pPr>
          </a:lstStyle>
          <a:p>
            <a:pPr lvl="0"/>
            <a:r>
              <a:rPr lang="en-US" dirty="0" err="1"/>
              <a:t>Nossa</a:t>
            </a:r>
            <a:r>
              <a:rPr lang="en-US" dirty="0"/>
              <a:t> conversa </a:t>
            </a:r>
            <a:r>
              <a:rPr lang="en-US" dirty="0" err="1"/>
              <a:t>hoje</a:t>
            </a:r>
            <a:endParaRPr lang="en-US" dirty="0"/>
          </a:p>
        </p:txBody>
      </p:sp>
      <p:sp>
        <p:nvSpPr>
          <p:cNvPr id="10" name="Text Placeholder 13">
            <a:extLst>
              <a:ext uri="{FF2B5EF4-FFF2-40B4-BE49-F238E27FC236}">
                <a16:creationId xmlns:a16="http://schemas.microsoft.com/office/drawing/2014/main" id="{70B7DE95-7B7E-F245-87CD-8115E4FA1BFF}"/>
              </a:ext>
            </a:extLst>
          </p:cNvPr>
          <p:cNvSpPr>
            <a:spLocks noGrp="1"/>
          </p:cNvSpPr>
          <p:nvPr>
            <p:ph type="body" sz="quarter" idx="11" hasCustomPrompt="1"/>
          </p:nvPr>
        </p:nvSpPr>
        <p:spPr>
          <a:xfrm>
            <a:off x="5482978" y="3263189"/>
            <a:ext cx="2918728" cy="595099"/>
          </a:xfrm>
        </p:spPr>
        <p:txBody>
          <a:bodyPr>
            <a:spAutoFit/>
          </a:bodyPr>
          <a:lstStyle>
            <a:lvl1pPr marL="0" indent="0">
              <a:buNone/>
              <a:defRPr sz="1485">
                <a:solidFill>
                  <a:srgbClr val="FCD01F"/>
                </a:solidFill>
              </a:defRPr>
            </a:lvl1pPr>
          </a:lstStyle>
          <a:p>
            <a:pPr lvl="0"/>
            <a:r>
              <a:rPr lang="en-US" dirty="0"/>
              <a:t>01 Item</a:t>
            </a:r>
          </a:p>
          <a:p>
            <a:pPr lvl="0"/>
            <a:r>
              <a:rPr lang="en-US" dirty="0"/>
              <a:t>02 Item</a:t>
            </a:r>
          </a:p>
        </p:txBody>
      </p:sp>
      <p:sp>
        <p:nvSpPr>
          <p:cNvPr id="11" name="Rounded Rectangle 10">
            <a:extLst>
              <a:ext uri="{FF2B5EF4-FFF2-40B4-BE49-F238E27FC236}">
                <a16:creationId xmlns:a16="http://schemas.microsoft.com/office/drawing/2014/main" id="{80CF114A-01D1-2741-9B1B-0A86451C415A}"/>
              </a:ext>
            </a:extLst>
          </p:cNvPr>
          <p:cNvSpPr/>
          <p:nvPr userDrawn="1"/>
        </p:nvSpPr>
        <p:spPr>
          <a:xfrm>
            <a:off x="5482978" y="2937538"/>
            <a:ext cx="975284" cy="115214"/>
          </a:xfrm>
          <a:prstGeom prst="round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pic>
        <p:nvPicPr>
          <p:cNvPr id="14" name="Picture 13">
            <a:extLst>
              <a:ext uri="{FF2B5EF4-FFF2-40B4-BE49-F238E27FC236}">
                <a16:creationId xmlns:a16="http://schemas.microsoft.com/office/drawing/2014/main" id="{5E0C0026-2A76-C047-B8C3-5F7F1694004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11512" y="548640"/>
            <a:ext cx="308634" cy="541020"/>
          </a:xfrm>
          <a:prstGeom prst="rect">
            <a:avLst/>
          </a:prstGeom>
        </p:spPr>
      </p:pic>
    </p:spTree>
    <p:extLst>
      <p:ext uri="{BB962C8B-B14F-4D97-AF65-F5344CB8AC3E}">
        <p14:creationId xmlns:p14="http://schemas.microsoft.com/office/powerpoint/2010/main" val="297297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últiplas fotos">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457236" y="2800439"/>
            <a:ext cx="1806081" cy="581698"/>
          </a:xfrm>
        </p:spPr>
        <p:txBody>
          <a:bodyPr wrap="square" lIns="0" tIns="0" rIns="0" bIns="0" anchor="b" anchorCtr="0">
            <a:spAutoFit/>
          </a:bodyPr>
          <a:lstStyle>
            <a:lvl1pPr marL="0" indent="0" algn="r">
              <a:buNone/>
              <a:defRPr sz="1890" b="1">
                <a:solidFill>
                  <a:srgbClr val="4A5353"/>
                </a:solidFill>
              </a:defRPr>
            </a:lvl1pPr>
          </a:lstStyle>
          <a:p>
            <a:pPr lvl="0"/>
            <a:r>
              <a:rPr lang="en-US" dirty="0" err="1"/>
              <a:t>Texto</a:t>
            </a:r>
            <a:r>
              <a:rPr lang="en-US" dirty="0"/>
              <a:t> e </a:t>
            </a:r>
            <a:r>
              <a:rPr lang="en-US" dirty="0" err="1"/>
              <a:t>foto</a:t>
            </a:r>
            <a:r>
              <a:rPr lang="en-US" dirty="0"/>
              <a:t> horizontal</a:t>
            </a:r>
          </a:p>
        </p:txBody>
      </p:sp>
      <p:sp>
        <p:nvSpPr>
          <p:cNvPr id="10" name="Text Placeholder 13">
            <a:extLst>
              <a:ext uri="{FF2B5EF4-FFF2-40B4-BE49-F238E27FC236}">
                <a16:creationId xmlns:a16="http://schemas.microsoft.com/office/drawing/2014/main" id="{70B7DE95-7B7E-F245-87CD-8115E4FA1BFF}"/>
              </a:ext>
            </a:extLst>
          </p:cNvPr>
          <p:cNvSpPr>
            <a:spLocks noGrp="1"/>
          </p:cNvSpPr>
          <p:nvPr>
            <p:ph type="body" sz="quarter" idx="11" hasCustomPrompt="1"/>
          </p:nvPr>
        </p:nvSpPr>
        <p:spPr>
          <a:xfrm>
            <a:off x="457236" y="3870026"/>
            <a:ext cx="1806081" cy="1677334"/>
          </a:xfrm>
        </p:spPr>
        <p:txBody>
          <a:bodyPr wrap="square" lIns="0" tIns="0" rIns="0" bIns="0">
            <a:noAutofit/>
          </a:bodyPr>
          <a:lstStyle>
            <a:lvl1pPr marL="0" indent="0" algn="r">
              <a:buNone/>
              <a:defRPr sz="1215">
                <a:solidFill>
                  <a:srgbClr val="4A5353"/>
                </a:solidFill>
              </a:defRPr>
            </a:lvl1pPr>
          </a:lstStyle>
          <a:p>
            <a:pPr lvl="0"/>
            <a:r>
              <a:rPr lang="en-US" dirty="0" err="1"/>
              <a:t>Subtítulo</a:t>
            </a:r>
            <a:r>
              <a:rPr lang="en-US" dirty="0"/>
              <a:t> </a:t>
            </a:r>
            <a:r>
              <a:rPr lang="en-US" dirty="0" err="1"/>
              <a:t>explicativo</a:t>
            </a:r>
            <a:r>
              <a:rPr lang="en-US" dirty="0"/>
              <a:t>, se </a:t>
            </a:r>
            <a:r>
              <a:rPr lang="en-US" dirty="0" err="1"/>
              <a:t>precisar</a:t>
            </a:r>
            <a:endParaRPr lang="en-US" dirty="0"/>
          </a:p>
        </p:txBody>
      </p:sp>
      <p:pic>
        <p:nvPicPr>
          <p:cNvPr id="3" name="Picture 2">
            <a:extLst>
              <a:ext uri="{FF2B5EF4-FFF2-40B4-BE49-F238E27FC236}">
                <a16:creationId xmlns:a16="http://schemas.microsoft.com/office/drawing/2014/main" id="{BF84495A-3158-B24A-89BB-4AC60FEC3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569" y="5708096"/>
            <a:ext cx="165748" cy="281940"/>
          </a:xfrm>
          <a:prstGeom prst="rect">
            <a:avLst/>
          </a:prstGeom>
        </p:spPr>
      </p:pic>
      <p:sp>
        <p:nvSpPr>
          <p:cNvPr id="12" name="Rounded Rectangle 11">
            <a:extLst>
              <a:ext uri="{FF2B5EF4-FFF2-40B4-BE49-F238E27FC236}">
                <a16:creationId xmlns:a16="http://schemas.microsoft.com/office/drawing/2014/main" id="{A8C5517A-3538-CE42-B4EE-DAF5AE4BA588}"/>
              </a:ext>
            </a:extLst>
          </p:cNvPr>
          <p:cNvSpPr/>
          <p:nvPr userDrawn="1"/>
        </p:nvSpPr>
        <p:spPr>
          <a:xfrm>
            <a:off x="-182894" y="3569692"/>
            <a:ext cx="2446211" cy="139599"/>
          </a:xfrm>
          <a:prstGeom prst="roundRect">
            <a:avLst/>
          </a:prstGeom>
          <a:solidFill>
            <a:srgbClr val="FCD01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6" name="Subtitle 2">
            <a:extLst>
              <a:ext uri="{FF2B5EF4-FFF2-40B4-BE49-F238E27FC236}">
                <a16:creationId xmlns:a16="http://schemas.microsoft.com/office/drawing/2014/main" id="{77ACE3B4-7723-9D47-BB0D-F70F3E9BF0C8}"/>
              </a:ext>
            </a:extLst>
          </p:cNvPr>
          <p:cNvSpPr>
            <a:spLocks noGrp="1"/>
          </p:cNvSpPr>
          <p:nvPr>
            <p:ph type="subTitle" idx="1" hasCustomPrompt="1"/>
          </p:nvPr>
        </p:nvSpPr>
        <p:spPr>
          <a:xfrm>
            <a:off x="3086342" y="3870026"/>
            <a:ext cx="1721853" cy="1677334"/>
          </a:xfrm>
        </p:spPr>
        <p:txBody>
          <a:bodyPr lIns="0" tIns="0" rIns="0" bIns="0">
            <a:noAutofit/>
          </a:bodyPr>
          <a:lstStyle>
            <a:lvl1pPr marL="0" indent="0" algn="l">
              <a:buNone/>
              <a:defRPr sz="1215" b="0" i="0" baseline="0">
                <a:solidFill>
                  <a:srgbClr val="4A5353"/>
                </a:solidFill>
                <a:latin typeface="Verdana" panose="020B0604030504040204" pitchFamily="34" charset="0"/>
                <a:ea typeface="Verdana" panose="020B0604030504040204" pitchFamily="34" charset="0"/>
                <a:cs typeface="Verdana" panose="020B0604030504040204" pitchFamily="34" charset="0"/>
              </a:defRPr>
            </a:lvl1pPr>
            <a:lvl2pPr marL="342866" indent="0" algn="ctr">
              <a:buNone/>
              <a:defRPr sz="1500"/>
            </a:lvl2pPr>
            <a:lvl3pPr marL="685732" indent="0" algn="ctr">
              <a:buNone/>
              <a:defRPr sz="1350"/>
            </a:lvl3pPr>
            <a:lvl4pPr marL="1028597" indent="0" algn="ctr">
              <a:buNone/>
              <a:defRPr sz="1200"/>
            </a:lvl4pPr>
            <a:lvl5pPr marL="1371463" indent="0" algn="ctr">
              <a:buNone/>
              <a:defRPr sz="1200"/>
            </a:lvl5pPr>
            <a:lvl6pPr marL="1714329" indent="0" algn="ctr">
              <a:buNone/>
              <a:defRPr sz="1200"/>
            </a:lvl6pPr>
            <a:lvl7pPr marL="2057194" indent="0" algn="ctr">
              <a:buNone/>
              <a:defRPr sz="1200"/>
            </a:lvl7pPr>
            <a:lvl8pPr marL="2400060" indent="0" algn="ctr">
              <a:buNone/>
              <a:defRPr sz="1200"/>
            </a:lvl8pPr>
            <a:lvl9pPr marL="2742926" indent="0" algn="ctr">
              <a:buNone/>
              <a:defRPr sz="1200"/>
            </a:lvl9pPr>
          </a:lstStyle>
          <a:p>
            <a:r>
              <a:rPr lang="en-US" dirty="0" err="1"/>
              <a:t>Texto</a:t>
            </a:r>
            <a:r>
              <a:rPr lang="en-US" dirty="0"/>
              <a:t> </a:t>
            </a:r>
            <a:r>
              <a:rPr lang="en-US" dirty="0" err="1"/>
              <a:t>legenda</a:t>
            </a:r>
            <a:r>
              <a:rPr lang="en-US" dirty="0"/>
              <a:t> </a:t>
            </a:r>
            <a:r>
              <a:rPr lang="en-US" dirty="0" err="1"/>
              <a:t>curto</a:t>
            </a:r>
            <a:r>
              <a:rPr lang="en-US" dirty="0"/>
              <a:t>, se </a:t>
            </a:r>
            <a:r>
              <a:rPr lang="en-US" dirty="0" err="1"/>
              <a:t>preciso</a:t>
            </a:r>
            <a:r>
              <a:rPr lang="en-US" dirty="0"/>
              <a:t>.</a:t>
            </a:r>
          </a:p>
          <a:p>
            <a:endParaRPr lang="en-US" dirty="0"/>
          </a:p>
          <a:p>
            <a:endParaRPr lang="en-US" dirty="0"/>
          </a:p>
          <a:p>
            <a:endParaRPr lang="en-US" dirty="0"/>
          </a:p>
        </p:txBody>
      </p:sp>
      <p:sp>
        <p:nvSpPr>
          <p:cNvPr id="4" name="Picture Placeholder 3">
            <a:extLst>
              <a:ext uri="{FF2B5EF4-FFF2-40B4-BE49-F238E27FC236}">
                <a16:creationId xmlns:a16="http://schemas.microsoft.com/office/drawing/2014/main" id="{0BA3090E-8422-C24F-AD0D-E606B91BD562}"/>
              </a:ext>
            </a:extLst>
          </p:cNvPr>
          <p:cNvSpPr>
            <a:spLocks noGrp="1"/>
          </p:cNvSpPr>
          <p:nvPr>
            <p:ph type="pic" sz="quarter" idx="12"/>
          </p:nvPr>
        </p:nvSpPr>
        <p:spPr>
          <a:xfrm>
            <a:off x="3086342" y="0"/>
            <a:ext cx="1905951" cy="3709035"/>
          </a:xfrm>
        </p:spPr>
        <p:txBody>
          <a:bodyPr/>
          <a:lstStyle/>
          <a:p>
            <a:endParaRPr lang="en-US"/>
          </a:p>
        </p:txBody>
      </p:sp>
      <p:sp>
        <p:nvSpPr>
          <p:cNvPr id="20" name="Picture Placeholder 3">
            <a:extLst>
              <a:ext uri="{FF2B5EF4-FFF2-40B4-BE49-F238E27FC236}">
                <a16:creationId xmlns:a16="http://schemas.microsoft.com/office/drawing/2014/main" id="{F379B3A6-219F-0C4C-A040-935216C1A6CD}"/>
              </a:ext>
            </a:extLst>
          </p:cNvPr>
          <p:cNvSpPr>
            <a:spLocks noGrp="1"/>
          </p:cNvSpPr>
          <p:nvPr>
            <p:ph type="pic" sz="quarter" idx="13"/>
          </p:nvPr>
        </p:nvSpPr>
        <p:spPr>
          <a:xfrm>
            <a:off x="5165561" y="0"/>
            <a:ext cx="1905951" cy="3709035"/>
          </a:xfrm>
        </p:spPr>
        <p:txBody>
          <a:bodyPr/>
          <a:lstStyle/>
          <a:p>
            <a:endParaRPr lang="en-US"/>
          </a:p>
        </p:txBody>
      </p:sp>
      <p:sp>
        <p:nvSpPr>
          <p:cNvPr id="22" name="Picture Placeholder 3">
            <a:extLst>
              <a:ext uri="{FF2B5EF4-FFF2-40B4-BE49-F238E27FC236}">
                <a16:creationId xmlns:a16="http://schemas.microsoft.com/office/drawing/2014/main" id="{16D81C8E-4739-BC4B-95B5-62FC524FE647}"/>
              </a:ext>
            </a:extLst>
          </p:cNvPr>
          <p:cNvSpPr>
            <a:spLocks noGrp="1"/>
          </p:cNvSpPr>
          <p:nvPr>
            <p:ph type="pic" sz="quarter" idx="14"/>
          </p:nvPr>
        </p:nvSpPr>
        <p:spPr>
          <a:xfrm>
            <a:off x="7244781" y="0"/>
            <a:ext cx="1905951" cy="3709035"/>
          </a:xfrm>
        </p:spPr>
        <p:txBody>
          <a:bodyPr/>
          <a:lstStyle/>
          <a:p>
            <a:endParaRPr lang="en-US"/>
          </a:p>
        </p:txBody>
      </p:sp>
      <p:sp>
        <p:nvSpPr>
          <p:cNvPr id="5" name="Text Placeholder 4">
            <a:extLst>
              <a:ext uri="{FF2B5EF4-FFF2-40B4-BE49-F238E27FC236}">
                <a16:creationId xmlns:a16="http://schemas.microsoft.com/office/drawing/2014/main" id="{81EC4044-943D-ED43-B91D-9B9E9D07F143}"/>
              </a:ext>
            </a:extLst>
          </p:cNvPr>
          <p:cNvSpPr>
            <a:spLocks noGrp="1"/>
          </p:cNvSpPr>
          <p:nvPr>
            <p:ph type="body" sz="quarter" idx="15" hasCustomPrompt="1"/>
          </p:nvPr>
        </p:nvSpPr>
        <p:spPr>
          <a:xfrm>
            <a:off x="5165561" y="3870026"/>
            <a:ext cx="1711062" cy="1677334"/>
          </a:xfrm>
        </p:spPr>
        <p:txBody>
          <a:bodyPr>
            <a:normAutofit/>
          </a:bodyPr>
          <a:lstStyle>
            <a:lvl1pPr marL="0" indent="0">
              <a:buNone/>
              <a:defRPr sz="1215" baseline="0">
                <a:solidFill>
                  <a:srgbClr val="4A5353"/>
                </a:solidFill>
              </a:defRPr>
            </a:lvl1pPr>
          </a:lstStyle>
          <a:p>
            <a:pPr lvl="0"/>
            <a:r>
              <a:rPr lang="en-US" dirty="0" err="1"/>
              <a:t>Texto</a:t>
            </a:r>
            <a:r>
              <a:rPr lang="en-US" dirty="0"/>
              <a:t> e </a:t>
            </a:r>
            <a:r>
              <a:rPr lang="en-US" dirty="0" err="1"/>
              <a:t>legenda</a:t>
            </a:r>
            <a:r>
              <a:rPr lang="en-US" dirty="0"/>
              <a:t> </a:t>
            </a:r>
            <a:r>
              <a:rPr lang="en-US" dirty="0" err="1"/>
              <a:t>curto</a:t>
            </a:r>
            <a:r>
              <a:rPr lang="en-US" dirty="0"/>
              <a:t>, se </a:t>
            </a:r>
            <a:r>
              <a:rPr lang="en-US" dirty="0" err="1"/>
              <a:t>preciso</a:t>
            </a:r>
            <a:r>
              <a:rPr lang="en-US" dirty="0"/>
              <a:t>.</a:t>
            </a:r>
          </a:p>
        </p:txBody>
      </p:sp>
      <p:sp>
        <p:nvSpPr>
          <p:cNvPr id="24" name="Text Placeholder 4">
            <a:extLst>
              <a:ext uri="{FF2B5EF4-FFF2-40B4-BE49-F238E27FC236}">
                <a16:creationId xmlns:a16="http://schemas.microsoft.com/office/drawing/2014/main" id="{3AF1B119-6A0B-BF4D-B518-A737E7B462FD}"/>
              </a:ext>
            </a:extLst>
          </p:cNvPr>
          <p:cNvSpPr>
            <a:spLocks noGrp="1"/>
          </p:cNvSpPr>
          <p:nvPr>
            <p:ph type="body" sz="quarter" idx="16" hasCustomPrompt="1"/>
          </p:nvPr>
        </p:nvSpPr>
        <p:spPr>
          <a:xfrm>
            <a:off x="7233951" y="3870026"/>
            <a:ext cx="1711062" cy="1677334"/>
          </a:xfrm>
        </p:spPr>
        <p:txBody>
          <a:bodyPr>
            <a:normAutofit/>
          </a:bodyPr>
          <a:lstStyle>
            <a:lvl1pPr marL="0" indent="0">
              <a:buNone/>
              <a:defRPr sz="1215" baseline="0">
                <a:solidFill>
                  <a:srgbClr val="4A5353"/>
                </a:solidFill>
              </a:defRPr>
            </a:lvl1pPr>
          </a:lstStyle>
          <a:p>
            <a:pPr lvl="0"/>
            <a:r>
              <a:rPr lang="en-US" dirty="0" err="1"/>
              <a:t>Texto</a:t>
            </a:r>
            <a:r>
              <a:rPr lang="en-US" dirty="0"/>
              <a:t> e </a:t>
            </a:r>
            <a:r>
              <a:rPr lang="en-US" dirty="0" err="1"/>
              <a:t>legenda</a:t>
            </a:r>
            <a:r>
              <a:rPr lang="en-US" dirty="0"/>
              <a:t> </a:t>
            </a:r>
            <a:r>
              <a:rPr lang="en-US" dirty="0" err="1"/>
              <a:t>curto</a:t>
            </a:r>
            <a:r>
              <a:rPr lang="en-US" dirty="0"/>
              <a:t>, se </a:t>
            </a:r>
            <a:r>
              <a:rPr lang="en-US" dirty="0" err="1"/>
              <a:t>preciso</a:t>
            </a:r>
            <a:r>
              <a:rPr lang="en-US" dirty="0"/>
              <a:t>.</a:t>
            </a:r>
          </a:p>
        </p:txBody>
      </p:sp>
    </p:spTree>
    <p:extLst>
      <p:ext uri="{BB962C8B-B14F-4D97-AF65-F5344CB8AC3E}">
        <p14:creationId xmlns:p14="http://schemas.microsoft.com/office/powerpoint/2010/main" val="747464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o parcialmente destacado">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457236" y="2509590"/>
            <a:ext cx="1806081" cy="872547"/>
          </a:xfrm>
        </p:spPr>
        <p:txBody>
          <a:bodyPr wrap="square" lIns="0" tIns="0" rIns="0" bIns="0" anchor="b" anchorCtr="0">
            <a:spAutoFit/>
          </a:bodyPr>
          <a:lstStyle>
            <a:lvl1pPr marL="0" indent="0" algn="r">
              <a:buNone/>
              <a:defRPr sz="1890" b="1">
                <a:solidFill>
                  <a:srgbClr val="4A5353"/>
                </a:solidFill>
              </a:defRPr>
            </a:lvl1pPr>
          </a:lstStyle>
          <a:p>
            <a:pPr lvl="0"/>
            <a:r>
              <a:rPr lang="en-US" dirty="0" err="1"/>
              <a:t>Texto</a:t>
            </a:r>
            <a:r>
              <a:rPr lang="en-US" dirty="0"/>
              <a:t>, </a:t>
            </a:r>
            <a:r>
              <a:rPr lang="en-US" dirty="0" err="1"/>
              <a:t>parcialmente</a:t>
            </a:r>
            <a:r>
              <a:rPr lang="en-US" dirty="0"/>
              <a:t> </a:t>
            </a:r>
            <a:r>
              <a:rPr lang="en-US" dirty="0" err="1"/>
              <a:t>destacado</a:t>
            </a:r>
            <a:endParaRPr lang="en-US" dirty="0"/>
          </a:p>
        </p:txBody>
      </p:sp>
      <p:sp>
        <p:nvSpPr>
          <p:cNvPr id="10" name="Text Placeholder 13">
            <a:extLst>
              <a:ext uri="{FF2B5EF4-FFF2-40B4-BE49-F238E27FC236}">
                <a16:creationId xmlns:a16="http://schemas.microsoft.com/office/drawing/2014/main" id="{70B7DE95-7B7E-F245-87CD-8115E4FA1BFF}"/>
              </a:ext>
            </a:extLst>
          </p:cNvPr>
          <p:cNvSpPr>
            <a:spLocks noGrp="1"/>
          </p:cNvSpPr>
          <p:nvPr>
            <p:ph type="body" sz="quarter" idx="11" hasCustomPrompt="1"/>
          </p:nvPr>
        </p:nvSpPr>
        <p:spPr>
          <a:xfrm>
            <a:off x="457236" y="3870026"/>
            <a:ext cx="1806081" cy="1677334"/>
          </a:xfrm>
        </p:spPr>
        <p:txBody>
          <a:bodyPr wrap="square" lIns="0" tIns="0" rIns="0" bIns="0">
            <a:noAutofit/>
          </a:bodyPr>
          <a:lstStyle>
            <a:lvl1pPr marL="0" indent="0" algn="r">
              <a:buNone/>
              <a:defRPr sz="1215" baseline="0">
                <a:solidFill>
                  <a:srgbClr val="4A5353"/>
                </a:solidFill>
              </a:defRPr>
            </a:lvl1pPr>
          </a:lstStyle>
          <a:p>
            <a:pPr lvl="0"/>
            <a:r>
              <a:rPr lang="en-US" dirty="0" err="1"/>
              <a:t>Subtítulo</a:t>
            </a:r>
            <a:r>
              <a:rPr lang="en-US" dirty="0"/>
              <a:t> </a:t>
            </a:r>
            <a:r>
              <a:rPr lang="en-US" dirty="0" err="1"/>
              <a:t>explicativo</a:t>
            </a:r>
            <a:r>
              <a:rPr lang="en-US" dirty="0"/>
              <a:t>, se </a:t>
            </a:r>
            <a:r>
              <a:rPr lang="en-US" dirty="0" err="1"/>
              <a:t>precisar</a:t>
            </a:r>
            <a:endParaRPr lang="en-US" dirty="0"/>
          </a:p>
        </p:txBody>
      </p:sp>
      <p:pic>
        <p:nvPicPr>
          <p:cNvPr id="3" name="Picture 2">
            <a:extLst>
              <a:ext uri="{FF2B5EF4-FFF2-40B4-BE49-F238E27FC236}">
                <a16:creationId xmlns:a16="http://schemas.microsoft.com/office/drawing/2014/main" id="{BF84495A-3158-B24A-89BB-4AC60FEC3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569" y="5708096"/>
            <a:ext cx="165748" cy="281940"/>
          </a:xfrm>
          <a:prstGeom prst="rect">
            <a:avLst/>
          </a:prstGeom>
        </p:spPr>
      </p:pic>
      <p:sp>
        <p:nvSpPr>
          <p:cNvPr id="12" name="Rounded Rectangle 11">
            <a:extLst>
              <a:ext uri="{FF2B5EF4-FFF2-40B4-BE49-F238E27FC236}">
                <a16:creationId xmlns:a16="http://schemas.microsoft.com/office/drawing/2014/main" id="{A8C5517A-3538-CE42-B4EE-DAF5AE4BA588}"/>
              </a:ext>
            </a:extLst>
          </p:cNvPr>
          <p:cNvSpPr/>
          <p:nvPr userDrawn="1"/>
        </p:nvSpPr>
        <p:spPr>
          <a:xfrm>
            <a:off x="-182894" y="3569692"/>
            <a:ext cx="2446211" cy="139599"/>
          </a:xfrm>
          <a:prstGeom prst="roundRect">
            <a:avLst/>
          </a:prstGeom>
          <a:solidFill>
            <a:srgbClr val="FCD01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6" name="Subtitle 2">
            <a:extLst>
              <a:ext uri="{FF2B5EF4-FFF2-40B4-BE49-F238E27FC236}">
                <a16:creationId xmlns:a16="http://schemas.microsoft.com/office/drawing/2014/main" id="{77ACE3B4-7723-9D47-BB0D-F70F3E9BF0C8}"/>
              </a:ext>
            </a:extLst>
          </p:cNvPr>
          <p:cNvSpPr>
            <a:spLocks noGrp="1"/>
          </p:cNvSpPr>
          <p:nvPr>
            <p:ph type="subTitle" idx="1" hasCustomPrompt="1"/>
          </p:nvPr>
        </p:nvSpPr>
        <p:spPr>
          <a:xfrm>
            <a:off x="3086341" y="2743200"/>
            <a:ext cx="4931910" cy="2460567"/>
          </a:xfrm>
        </p:spPr>
        <p:txBody>
          <a:bodyPr lIns="0" tIns="0" rIns="0" bIns="0">
            <a:noAutofit/>
          </a:bodyPr>
          <a:lstStyle>
            <a:lvl1pPr marL="0" indent="0" algn="l">
              <a:buNone/>
              <a:defRPr sz="1215" b="0" i="0" baseline="0">
                <a:solidFill>
                  <a:srgbClr val="4A5353"/>
                </a:solidFill>
                <a:latin typeface="Verdana" panose="020B0604030504040204" pitchFamily="34" charset="0"/>
                <a:ea typeface="Verdana" panose="020B0604030504040204" pitchFamily="34" charset="0"/>
                <a:cs typeface="Verdana" panose="020B0604030504040204" pitchFamily="34" charset="0"/>
              </a:defRPr>
            </a:lvl1pPr>
            <a:lvl2pPr marL="342866" indent="0" algn="ctr">
              <a:buNone/>
              <a:defRPr sz="1500"/>
            </a:lvl2pPr>
            <a:lvl3pPr marL="685732" indent="0" algn="ctr">
              <a:buNone/>
              <a:defRPr sz="1350"/>
            </a:lvl3pPr>
            <a:lvl4pPr marL="1028597" indent="0" algn="ctr">
              <a:buNone/>
              <a:defRPr sz="1200"/>
            </a:lvl4pPr>
            <a:lvl5pPr marL="1371463" indent="0" algn="ctr">
              <a:buNone/>
              <a:defRPr sz="1200"/>
            </a:lvl5pPr>
            <a:lvl6pPr marL="1714329" indent="0" algn="ctr">
              <a:buNone/>
              <a:defRPr sz="1200"/>
            </a:lvl6pPr>
            <a:lvl7pPr marL="2057194" indent="0" algn="ctr">
              <a:buNone/>
              <a:defRPr sz="1200"/>
            </a:lvl7pPr>
            <a:lvl8pPr marL="2400060" indent="0" algn="ctr">
              <a:buNone/>
              <a:defRPr sz="1200"/>
            </a:lvl8pPr>
            <a:lvl9pPr marL="2742926" indent="0" algn="ctr">
              <a:buNone/>
              <a:defRPr sz="1200"/>
            </a:lvl9pPr>
          </a:lstStyle>
          <a:p>
            <a:r>
              <a:rPr lang="en-US" dirty="0" err="1"/>
              <a:t>Texto</a:t>
            </a:r>
            <a:r>
              <a:rPr lang="en-US" dirty="0"/>
              <a:t> corrido, </a:t>
            </a:r>
            <a:r>
              <a:rPr lang="en-US" dirty="0" err="1"/>
              <a:t>em</a:t>
            </a:r>
            <a:r>
              <a:rPr lang="en-US" dirty="0"/>
              <a:t> </a:t>
            </a:r>
            <a:r>
              <a:rPr lang="en-US" dirty="0" err="1"/>
              <a:t>até</a:t>
            </a:r>
            <a:r>
              <a:rPr lang="en-US" dirty="0"/>
              <a:t> </a:t>
            </a:r>
            <a:r>
              <a:rPr lang="en-US" dirty="0" err="1"/>
              <a:t>umas</a:t>
            </a:r>
            <a:r>
              <a:rPr lang="en-US" dirty="0"/>
              <a:t> 7 </a:t>
            </a:r>
            <a:r>
              <a:rPr lang="en-US" dirty="0" err="1"/>
              <a:t>linhas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11C3E68-BB53-4D4B-BC03-0DD393F5A706}"/>
              </a:ext>
            </a:extLst>
          </p:cNvPr>
          <p:cNvSpPr>
            <a:spLocks noGrp="1"/>
          </p:cNvSpPr>
          <p:nvPr>
            <p:ph type="body" sz="quarter" idx="12" hasCustomPrompt="1"/>
          </p:nvPr>
        </p:nvSpPr>
        <p:spPr>
          <a:xfrm>
            <a:off x="3086341" y="5548963"/>
            <a:ext cx="4931911" cy="873353"/>
          </a:xfrm>
        </p:spPr>
        <p:txBody>
          <a:bodyPr>
            <a:noAutofit/>
          </a:bodyPr>
          <a:lstStyle>
            <a:lvl1pPr marL="0" indent="0">
              <a:buNone/>
              <a:defRPr sz="1350" b="1" baseline="0">
                <a:solidFill>
                  <a:srgbClr val="4A5353"/>
                </a:solidFill>
              </a:defRPr>
            </a:lvl1pPr>
            <a:lvl5pPr>
              <a:defRPr/>
            </a:lvl5pPr>
          </a:lstStyle>
          <a:p>
            <a:pPr lvl="0"/>
            <a:r>
              <a:rPr lang="en-US" dirty="0" err="1"/>
              <a:t>Texto</a:t>
            </a:r>
            <a:r>
              <a:rPr lang="en-US" dirty="0"/>
              <a:t> </a:t>
            </a:r>
            <a:r>
              <a:rPr lang="en-US" dirty="0" err="1"/>
              <a:t>curto</a:t>
            </a:r>
            <a:r>
              <a:rPr lang="en-US" dirty="0"/>
              <a:t> que </a:t>
            </a:r>
            <a:r>
              <a:rPr lang="en-US" dirty="0" err="1"/>
              <a:t>terá</a:t>
            </a:r>
            <a:r>
              <a:rPr lang="en-US" dirty="0"/>
              <a:t> </a:t>
            </a:r>
            <a:r>
              <a:rPr lang="en-US" dirty="0" err="1"/>
              <a:t>destaque</a:t>
            </a:r>
            <a:r>
              <a:rPr lang="en-US" dirty="0"/>
              <a:t>, de </a:t>
            </a:r>
            <a:r>
              <a:rPr lang="en-US" dirty="0" err="1"/>
              <a:t>até</a:t>
            </a:r>
            <a:r>
              <a:rPr lang="en-US" dirty="0"/>
              <a:t> 2 </a:t>
            </a:r>
            <a:r>
              <a:rPr lang="en-US" dirty="0" err="1"/>
              <a:t>linhas</a:t>
            </a:r>
            <a:r>
              <a:rPr lang="en-US" dirty="0"/>
              <a:t>.</a:t>
            </a:r>
          </a:p>
        </p:txBody>
      </p:sp>
    </p:spTree>
    <p:extLst>
      <p:ext uri="{BB962C8B-B14F-4D97-AF65-F5344CB8AC3E}">
        <p14:creationId xmlns:p14="http://schemas.microsoft.com/office/powerpoint/2010/main" val="210868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mada Especial">
    <p:bg>
      <p:bgPr>
        <a:solidFill>
          <a:srgbClr val="FCD01F"/>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4D3C859C-B4D6-A049-B257-2184DFF47354}"/>
              </a:ext>
            </a:extLst>
          </p:cNvPr>
          <p:cNvSpPr/>
          <p:nvPr userDrawn="1"/>
        </p:nvSpPr>
        <p:spPr>
          <a:xfrm>
            <a:off x="4144824" y="2194560"/>
            <a:ext cx="975284" cy="115214"/>
          </a:xfrm>
          <a:prstGeom prst="round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5" name="Text Placeholder 4">
            <a:extLst>
              <a:ext uri="{FF2B5EF4-FFF2-40B4-BE49-F238E27FC236}">
                <a16:creationId xmlns:a16="http://schemas.microsoft.com/office/drawing/2014/main" id="{8BF82065-B48C-084E-8CF5-1AA0284992F7}"/>
              </a:ext>
            </a:extLst>
          </p:cNvPr>
          <p:cNvSpPr>
            <a:spLocks noGrp="1"/>
          </p:cNvSpPr>
          <p:nvPr>
            <p:ph type="body" sz="quarter" idx="10" hasCustomPrompt="1"/>
          </p:nvPr>
        </p:nvSpPr>
        <p:spPr>
          <a:xfrm>
            <a:off x="1658194" y="2852928"/>
            <a:ext cx="5948545" cy="1454552"/>
          </a:xfrm>
        </p:spPr>
        <p:txBody>
          <a:bodyPr lIns="0" tIns="0" rIns="0" bIns="0">
            <a:normAutofit/>
          </a:bodyPr>
          <a:lstStyle>
            <a:lvl1pPr marL="0" indent="0" algn="ctr">
              <a:buNone/>
              <a:defRPr sz="2475" b="1" i="0" baseline="0">
                <a:solidFill>
                  <a:srgbClr val="4A5353"/>
                </a:solidFill>
              </a:defRPr>
            </a:lvl1pPr>
          </a:lstStyle>
          <a:p>
            <a:pPr lvl="0"/>
            <a:r>
              <a:rPr lang="en-US" dirty="0" err="1"/>
              <a:t>Chamada</a:t>
            </a:r>
            <a:r>
              <a:rPr lang="en-US" dirty="0"/>
              <a:t> especial: </a:t>
            </a:r>
            <a:r>
              <a:rPr lang="en-US" dirty="0" err="1"/>
              <a:t>tela</a:t>
            </a:r>
            <a:r>
              <a:rPr lang="en-US" dirty="0"/>
              <a:t> de </a:t>
            </a:r>
            <a:r>
              <a:rPr lang="en-US" dirty="0" err="1"/>
              <a:t>grande</a:t>
            </a:r>
            <a:r>
              <a:rPr lang="en-US" dirty="0"/>
              <a:t> </a:t>
            </a:r>
            <a:r>
              <a:rPr lang="en-US" dirty="0" err="1"/>
              <a:t>impacto</a:t>
            </a:r>
            <a:r>
              <a:rPr lang="en-US" dirty="0"/>
              <a:t>, </a:t>
            </a:r>
            <a:r>
              <a:rPr lang="en-US" dirty="0" err="1"/>
              <a:t>contendo</a:t>
            </a:r>
            <a:r>
              <a:rPr lang="en-US" dirty="0"/>
              <a:t> </a:t>
            </a:r>
            <a:r>
              <a:rPr lang="en-US" dirty="0" err="1"/>
              <a:t>até</a:t>
            </a:r>
            <a:r>
              <a:rPr lang="en-US" dirty="0"/>
              <a:t> 3 </a:t>
            </a:r>
            <a:r>
              <a:rPr lang="en-US" dirty="0" err="1"/>
              <a:t>linhas</a:t>
            </a:r>
            <a:r>
              <a:rPr lang="en-US" dirty="0"/>
              <a:t> de </a:t>
            </a:r>
            <a:r>
              <a:rPr lang="en-US" dirty="0" err="1"/>
              <a:t>texto</a:t>
            </a:r>
            <a:r>
              <a:rPr lang="en-US" dirty="0"/>
              <a:t>.</a:t>
            </a:r>
          </a:p>
        </p:txBody>
      </p:sp>
      <p:sp>
        <p:nvSpPr>
          <p:cNvPr id="8" name="Rounded Rectangle 7">
            <a:extLst>
              <a:ext uri="{FF2B5EF4-FFF2-40B4-BE49-F238E27FC236}">
                <a16:creationId xmlns:a16="http://schemas.microsoft.com/office/drawing/2014/main" id="{D1EA1BC9-421E-FA42-B25A-B32C318364A9}"/>
              </a:ext>
            </a:extLst>
          </p:cNvPr>
          <p:cNvSpPr/>
          <p:nvPr userDrawn="1"/>
        </p:nvSpPr>
        <p:spPr>
          <a:xfrm>
            <a:off x="4144824" y="4773168"/>
            <a:ext cx="975284" cy="115214"/>
          </a:xfrm>
          <a:prstGeom prst="round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Tree>
    <p:extLst>
      <p:ext uri="{BB962C8B-B14F-4D97-AF65-F5344CB8AC3E}">
        <p14:creationId xmlns:p14="http://schemas.microsoft.com/office/powerpoint/2010/main" val="930441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sória de Capítulo">
    <p:bg>
      <p:bgPr>
        <a:solidFill>
          <a:srgbClr val="4A5353"/>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5397127" y="3345004"/>
            <a:ext cx="2995555" cy="2199148"/>
          </a:xfrm>
        </p:spPr>
        <p:txBody>
          <a:bodyPr wrap="square" lIns="0" tIns="0" rIns="0" bIns="0">
            <a:noAutofit/>
          </a:bodyPr>
          <a:lstStyle>
            <a:lvl1pPr marL="0" indent="0" algn="l">
              <a:buNone/>
              <a:defRPr sz="2160" b="1">
                <a:solidFill>
                  <a:srgbClr val="FCD01F"/>
                </a:solidFill>
              </a:defRPr>
            </a:lvl1pPr>
          </a:lstStyle>
          <a:p>
            <a:pPr lvl="0"/>
            <a:r>
              <a:rPr lang="en-US" dirty="0" err="1"/>
              <a:t>Título</a:t>
            </a:r>
            <a:r>
              <a:rPr lang="en-US" dirty="0"/>
              <a:t> do </a:t>
            </a:r>
            <a:r>
              <a:rPr lang="en-US" dirty="0" err="1"/>
              <a:t>Capítulo</a:t>
            </a:r>
            <a:endParaRPr lang="en-US" dirty="0"/>
          </a:p>
        </p:txBody>
      </p:sp>
      <p:sp>
        <p:nvSpPr>
          <p:cNvPr id="11" name="Rounded Rectangle 10">
            <a:extLst>
              <a:ext uri="{FF2B5EF4-FFF2-40B4-BE49-F238E27FC236}">
                <a16:creationId xmlns:a16="http://schemas.microsoft.com/office/drawing/2014/main" id="{80CF114A-01D1-2741-9B1B-0A86451C415A}"/>
              </a:ext>
            </a:extLst>
          </p:cNvPr>
          <p:cNvSpPr/>
          <p:nvPr userDrawn="1"/>
        </p:nvSpPr>
        <p:spPr>
          <a:xfrm>
            <a:off x="5482978" y="2937538"/>
            <a:ext cx="975284" cy="115214"/>
          </a:xfrm>
          <a:prstGeom prst="round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pic>
        <p:nvPicPr>
          <p:cNvPr id="14" name="Picture 13">
            <a:extLst>
              <a:ext uri="{FF2B5EF4-FFF2-40B4-BE49-F238E27FC236}">
                <a16:creationId xmlns:a16="http://schemas.microsoft.com/office/drawing/2014/main" id="{5E0C0026-2A76-C047-B8C3-5F7F1694004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11512" y="548640"/>
            <a:ext cx="308634" cy="541020"/>
          </a:xfrm>
          <a:prstGeom prst="rect">
            <a:avLst/>
          </a:prstGeom>
        </p:spPr>
      </p:pic>
      <p:sp>
        <p:nvSpPr>
          <p:cNvPr id="6" name="Text Placeholder 13">
            <a:extLst>
              <a:ext uri="{FF2B5EF4-FFF2-40B4-BE49-F238E27FC236}">
                <a16:creationId xmlns:a16="http://schemas.microsoft.com/office/drawing/2014/main" id="{69F05FA9-939B-7840-9B72-80F6640D91D4}"/>
              </a:ext>
            </a:extLst>
          </p:cNvPr>
          <p:cNvSpPr>
            <a:spLocks noGrp="1"/>
          </p:cNvSpPr>
          <p:nvPr>
            <p:ph type="body" sz="quarter" idx="12" hasCustomPrompt="1"/>
          </p:nvPr>
        </p:nvSpPr>
        <p:spPr>
          <a:xfrm>
            <a:off x="5310492" y="775780"/>
            <a:ext cx="1653509" cy="2382191"/>
          </a:xfrm>
        </p:spPr>
        <p:txBody>
          <a:bodyPr wrap="none" lIns="0" tIns="0" rIns="0" bIns="0" anchor="b" anchorCtr="0">
            <a:noAutofit/>
          </a:bodyPr>
          <a:lstStyle>
            <a:lvl1pPr marL="0" indent="0">
              <a:buNone/>
              <a:defRPr sz="12600" baseline="0">
                <a:solidFill>
                  <a:srgbClr val="FCD01F"/>
                </a:solidFill>
              </a:defRPr>
            </a:lvl1pPr>
          </a:lstStyle>
          <a:p>
            <a:pPr lvl="0"/>
            <a:r>
              <a:rPr lang="en-US" dirty="0"/>
              <a:t>1</a:t>
            </a:r>
          </a:p>
        </p:txBody>
      </p:sp>
    </p:spTree>
    <p:extLst>
      <p:ext uri="{BB962C8B-B14F-4D97-AF65-F5344CB8AC3E}">
        <p14:creationId xmlns:p14="http://schemas.microsoft.com/office/powerpoint/2010/main" val="161264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o em bullets">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457236" y="3091288"/>
            <a:ext cx="1806081" cy="290849"/>
          </a:xfrm>
        </p:spPr>
        <p:txBody>
          <a:bodyPr wrap="square" lIns="0" tIns="0" rIns="0" bIns="0" anchor="b" anchorCtr="0">
            <a:spAutoFit/>
          </a:bodyPr>
          <a:lstStyle>
            <a:lvl1pPr marL="0" indent="0" algn="r">
              <a:buNone/>
              <a:defRPr sz="1890" b="1">
                <a:solidFill>
                  <a:srgbClr val="4A5353"/>
                </a:solidFill>
              </a:defRPr>
            </a:lvl1pPr>
          </a:lstStyle>
          <a:p>
            <a:pPr lvl="0"/>
            <a:r>
              <a:rPr lang="en-US" dirty="0" err="1"/>
              <a:t>Texto</a:t>
            </a:r>
            <a:r>
              <a:rPr lang="en-US" dirty="0"/>
              <a:t> </a:t>
            </a:r>
            <a:r>
              <a:rPr lang="en-US" dirty="0" err="1"/>
              <a:t>em</a:t>
            </a:r>
            <a:r>
              <a:rPr lang="en-US" dirty="0"/>
              <a:t> bullets</a:t>
            </a:r>
          </a:p>
        </p:txBody>
      </p:sp>
      <p:sp>
        <p:nvSpPr>
          <p:cNvPr id="10" name="Text Placeholder 13">
            <a:extLst>
              <a:ext uri="{FF2B5EF4-FFF2-40B4-BE49-F238E27FC236}">
                <a16:creationId xmlns:a16="http://schemas.microsoft.com/office/drawing/2014/main" id="{70B7DE95-7B7E-F245-87CD-8115E4FA1BFF}"/>
              </a:ext>
            </a:extLst>
          </p:cNvPr>
          <p:cNvSpPr>
            <a:spLocks noGrp="1"/>
          </p:cNvSpPr>
          <p:nvPr>
            <p:ph type="body" sz="quarter" idx="11" hasCustomPrompt="1"/>
          </p:nvPr>
        </p:nvSpPr>
        <p:spPr>
          <a:xfrm>
            <a:off x="457236" y="3870026"/>
            <a:ext cx="1806081" cy="1677334"/>
          </a:xfrm>
        </p:spPr>
        <p:txBody>
          <a:bodyPr wrap="square" lIns="0" tIns="0" rIns="0" bIns="0">
            <a:noAutofit/>
          </a:bodyPr>
          <a:lstStyle>
            <a:lvl1pPr marL="0" indent="0" algn="r">
              <a:buNone/>
              <a:defRPr sz="1215">
                <a:solidFill>
                  <a:srgbClr val="4A5353"/>
                </a:solidFill>
              </a:defRPr>
            </a:lvl1pPr>
          </a:lstStyle>
          <a:p>
            <a:pPr lvl="0"/>
            <a:r>
              <a:rPr lang="en-US" dirty="0" err="1"/>
              <a:t>Subtítulo</a:t>
            </a:r>
            <a:r>
              <a:rPr lang="en-US" dirty="0"/>
              <a:t> </a:t>
            </a:r>
            <a:r>
              <a:rPr lang="en-US" dirty="0" err="1"/>
              <a:t>explicativo</a:t>
            </a:r>
            <a:r>
              <a:rPr lang="en-US" dirty="0"/>
              <a:t>, se </a:t>
            </a:r>
            <a:r>
              <a:rPr lang="en-US" dirty="0" err="1"/>
              <a:t>precisar</a:t>
            </a:r>
            <a:endParaRPr lang="en-US" dirty="0"/>
          </a:p>
        </p:txBody>
      </p:sp>
      <p:pic>
        <p:nvPicPr>
          <p:cNvPr id="3" name="Picture 2">
            <a:extLst>
              <a:ext uri="{FF2B5EF4-FFF2-40B4-BE49-F238E27FC236}">
                <a16:creationId xmlns:a16="http://schemas.microsoft.com/office/drawing/2014/main" id="{BF84495A-3158-B24A-89BB-4AC60FEC3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569" y="5708096"/>
            <a:ext cx="165748" cy="281940"/>
          </a:xfrm>
          <a:prstGeom prst="rect">
            <a:avLst/>
          </a:prstGeom>
        </p:spPr>
      </p:pic>
      <p:sp>
        <p:nvSpPr>
          <p:cNvPr id="12" name="Rounded Rectangle 11">
            <a:extLst>
              <a:ext uri="{FF2B5EF4-FFF2-40B4-BE49-F238E27FC236}">
                <a16:creationId xmlns:a16="http://schemas.microsoft.com/office/drawing/2014/main" id="{A8C5517A-3538-CE42-B4EE-DAF5AE4BA588}"/>
              </a:ext>
            </a:extLst>
          </p:cNvPr>
          <p:cNvSpPr/>
          <p:nvPr userDrawn="1"/>
        </p:nvSpPr>
        <p:spPr>
          <a:xfrm>
            <a:off x="-182894" y="3569692"/>
            <a:ext cx="2446211" cy="139599"/>
          </a:xfrm>
          <a:prstGeom prst="roundRect">
            <a:avLst/>
          </a:prstGeom>
          <a:solidFill>
            <a:srgbClr val="FCD01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6" name="Subtitle 2">
            <a:extLst>
              <a:ext uri="{FF2B5EF4-FFF2-40B4-BE49-F238E27FC236}">
                <a16:creationId xmlns:a16="http://schemas.microsoft.com/office/drawing/2014/main" id="{77ACE3B4-7723-9D47-BB0D-F70F3E9BF0C8}"/>
              </a:ext>
            </a:extLst>
          </p:cNvPr>
          <p:cNvSpPr>
            <a:spLocks noGrp="1"/>
          </p:cNvSpPr>
          <p:nvPr>
            <p:ph type="subTitle" idx="1" hasCustomPrompt="1"/>
          </p:nvPr>
        </p:nvSpPr>
        <p:spPr>
          <a:xfrm>
            <a:off x="3086341" y="2743200"/>
            <a:ext cx="4931910" cy="2804160"/>
          </a:xfrm>
        </p:spPr>
        <p:txBody>
          <a:bodyPr lIns="0" tIns="0" rIns="0" bIns="0">
            <a:noAutofit/>
          </a:bodyPr>
          <a:lstStyle>
            <a:lvl1pPr marL="205740" indent="-205740" algn="l">
              <a:buClr>
                <a:srgbClr val="FCD01F"/>
              </a:buClr>
              <a:buSzPct val="170000"/>
              <a:buFont typeface="LucidaGrande"/>
              <a:buChar char="_"/>
              <a:defRPr sz="1215" b="0" i="0" baseline="0">
                <a:solidFill>
                  <a:srgbClr val="4A5353"/>
                </a:solidFill>
                <a:latin typeface="Verdana" panose="020B0604030504040204" pitchFamily="34" charset="0"/>
                <a:ea typeface="Verdana" panose="020B0604030504040204" pitchFamily="34" charset="0"/>
                <a:cs typeface="Verdana" panose="020B0604030504040204" pitchFamily="34" charset="0"/>
              </a:defRPr>
            </a:lvl1pPr>
            <a:lvl2pPr marL="342866" indent="0" algn="ctr">
              <a:buNone/>
              <a:defRPr sz="1500"/>
            </a:lvl2pPr>
            <a:lvl3pPr marL="685732" indent="0" algn="ctr">
              <a:buNone/>
              <a:defRPr sz="1350"/>
            </a:lvl3pPr>
            <a:lvl4pPr marL="1028597" indent="0" algn="ctr">
              <a:buNone/>
              <a:defRPr sz="1200"/>
            </a:lvl4pPr>
            <a:lvl5pPr marL="1371463" indent="0" algn="ctr">
              <a:buNone/>
              <a:defRPr sz="1200"/>
            </a:lvl5pPr>
            <a:lvl6pPr marL="1714329" indent="0" algn="ctr">
              <a:buNone/>
              <a:defRPr sz="1200"/>
            </a:lvl6pPr>
            <a:lvl7pPr marL="2057194" indent="0" algn="ctr">
              <a:buNone/>
              <a:defRPr sz="1200"/>
            </a:lvl7pPr>
            <a:lvl8pPr marL="2400060" indent="0" algn="ctr">
              <a:buNone/>
              <a:defRPr sz="1200"/>
            </a:lvl8pPr>
            <a:lvl9pPr marL="2742926" indent="0" algn="ctr">
              <a:buNone/>
              <a:defRPr sz="1200"/>
            </a:lvl9pPr>
          </a:lstStyle>
          <a:p>
            <a:r>
              <a:rPr lang="en-US" dirty="0"/>
              <a:t>Item 01</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805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em tela chei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A3090E-8422-C24F-AD0D-E606B91BD562}"/>
              </a:ext>
            </a:extLst>
          </p:cNvPr>
          <p:cNvSpPr>
            <a:spLocks noGrp="1"/>
          </p:cNvSpPr>
          <p:nvPr>
            <p:ph type="pic" sz="quarter" idx="12"/>
          </p:nvPr>
        </p:nvSpPr>
        <p:spPr>
          <a:xfrm>
            <a:off x="0" y="0"/>
            <a:ext cx="9144000" cy="6858000"/>
          </a:xfrm>
        </p:spPr>
        <p:txBody>
          <a:bodyPr/>
          <a:lstStyle/>
          <a:p>
            <a:endParaRPr lang="en-US" dirty="0"/>
          </a:p>
        </p:txBody>
      </p:sp>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457236" y="2800439"/>
            <a:ext cx="1806081" cy="581698"/>
          </a:xfrm>
        </p:spPr>
        <p:txBody>
          <a:bodyPr wrap="square" lIns="0" tIns="0" rIns="0" bIns="0" anchor="b" anchorCtr="0">
            <a:spAutoFit/>
          </a:bodyPr>
          <a:lstStyle>
            <a:lvl1pPr marL="0" indent="0" algn="r">
              <a:buNone/>
              <a:defRPr sz="1890" b="1">
                <a:solidFill>
                  <a:srgbClr val="4A5353"/>
                </a:solidFill>
              </a:defRPr>
            </a:lvl1pPr>
          </a:lstStyle>
          <a:p>
            <a:pPr lvl="0"/>
            <a:r>
              <a:rPr lang="en-US" dirty="0" err="1"/>
              <a:t>Foto</a:t>
            </a:r>
            <a:r>
              <a:rPr lang="en-US" dirty="0"/>
              <a:t> </a:t>
            </a:r>
            <a:r>
              <a:rPr lang="en-US" dirty="0" err="1"/>
              <a:t>em</a:t>
            </a:r>
            <a:r>
              <a:rPr lang="en-US" dirty="0"/>
              <a:t> </a:t>
            </a:r>
            <a:r>
              <a:rPr lang="en-US" dirty="0" err="1"/>
              <a:t>tela</a:t>
            </a:r>
            <a:r>
              <a:rPr lang="en-US" dirty="0"/>
              <a:t> </a:t>
            </a:r>
            <a:r>
              <a:rPr lang="en-US" dirty="0" err="1"/>
              <a:t>cheia</a:t>
            </a:r>
            <a:endParaRPr lang="en-US" dirty="0"/>
          </a:p>
        </p:txBody>
      </p:sp>
      <p:sp>
        <p:nvSpPr>
          <p:cNvPr id="10" name="Text Placeholder 13">
            <a:extLst>
              <a:ext uri="{FF2B5EF4-FFF2-40B4-BE49-F238E27FC236}">
                <a16:creationId xmlns:a16="http://schemas.microsoft.com/office/drawing/2014/main" id="{70B7DE95-7B7E-F245-87CD-8115E4FA1BFF}"/>
              </a:ext>
            </a:extLst>
          </p:cNvPr>
          <p:cNvSpPr>
            <a:spLocks noGrp="1"/>
          </p:cNvSpPr>
          <p:nvPr>
            <p:ph type="body" sz="quarter" idx="11" hasCustomPrompt="1"/>
          </p:nvPr>
        </p:nvSpPr>
        <p:spPr>
          <a:xfrm>
            <a:off x="457236" y="3870026"/>
            <a:ext cx="1806081" cy="1677334"/>
          </a:xfrm>
        </p:spPr>
        <p:txBody>
          <a:bodyPr wrap="square" lIns="0" tIns="0" rIns="0" bIns="0">
            <a:noAutofit/>
          </a:bodyPr>
          <a:lstStyle>
            <a:lvl1pPr marL="0" indent="0" algn="r">
              <a:buNone/>
              <a:defRPr sz="1215">
                <a:solidFill>
                  <a:srgbClr val="4A5353"/>
                </a:solidFill>
              </a:defRPr>
            </a:lvl1pPr>
          </a:lstStyle>
          <a:p>
            <a:pPr lvl="0"/>
            <a:r>
              <a:rPr lang="en-US" dirty="0" err="1"/>
              <a:t>Subtítulo</a:t>
            </a:r>
            <a:r>
              <a:rPr lang="en-US" dirty="0"/>
              <a:t> </a:t>
            </a:r>
            <a:r>
              <a:rPr lang="en-US" dirty="0" err="1"/>
              <a:t>explicativo</a:t>
            </a:r>
            <a:r>
              <a:rPr lang="en-US" dirty="0"/>
              <a:t>, se </a:t>
            </a:r>
            <a:r>
              <a:rPr lang="en-US" dirty="0" err="1"/>
              <a:t>precisar</a:t>
            </a:r>
            <a:endParaRPr lang="en-US" dirty="0"/>
          </a:p>
        </p:txBody>
      </p:sp>
      <p:pic>
        <p:nvPicPr>
          <p:cNvPr id="3" name="Picture 2">
            <a:extLst>
              <a:ext uri="{FF2B5EF4-FFF2-40B4-BE49-F238E27FC236}">
                <a16:creationId xmlns:a16="http://schemas.microsoft.com/office/drawing/2014/main" id="{BF84495A-3158-B24A-89BB-4AC60FEC3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569" y="5708096"/>
            <a:ext cx="165748" cy="281940"/>
          </a:xfrm>
          <a:prstGeom prst="rect">
            <a:avLst/>
          </a:prstGeom>
        </p:spPr>
      </p:pic>
      <p:sp>
        <p:nvSpPr>
          <p:cNvPr id="12" name="Rounded Rectangle 11">
            <a:extLst>
              <a:ext uri="{FF2B5EF4-FFF2-40B4-BE49-F238E27FC236}">
                <a16:creationId xmlns:a16="http://schemas.microsoft.com/office/drawing/2014/main" id="{A8C5517A-3538-CE42-B4EE-DAF5AE4BA588}"/>
              </a:ext>
            </a:extLst>
          </p:cNvPr>
          <p:cNvSpPr/>
          <p:nvPr userDrawn="1"/>
        </p:nvSpPr>
        <p:spPr>
          <a:xfrm>
            <a:off x="-182894" y="3569692"/>
            <a:ext cx="2446211" cy="139599"/>
          </a:xfrm>
          <a:prstGeom prst="roundRect">
            <a:avLst/>
          </a:prstGeom>
          <a:solidFill>
            <a:srgbClr val="FCD01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Tree>
    <p:extLst>
      <p:ext uri="{BB962C8B-B14F-4D97-AF65-F5344CB8AC3E}">
        <p14:creationId xmlns:p14="http://schemas.microsoft.com/office/powerpoint/2010/main" val="8301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9C223-3488-ED42-B15D-D4CFF5D0FED3}"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380412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o padrão">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A246C0AE-FE07-E048-9E6D-0F4F93FC3669}"/>
              </a:ext>
            </a:extLst>
          </p:cNvPr>
          <p:cNvSpPr>
            <a:spLocks noGrp="1"/>
          </p:cNvSpPr>
          <p:nvPr>
            <p:ph type="body" sz="quarter" idx="10" hasCustomPrompt="1"/>
          </p:nvPr>
        </p:nvSpPr>
        <p:spPr>
          <a:xfrm>
            <a:off x="457236" y="3091288"/>
            <a:ext cx="1806081" cy="290849"/>
          </a:xfrm>
        </p:spPr>
        <p:txBody>
          <a:bodyPr wrap="square" lIns="0" tIns="0" rIns="0" bIns="0" anchor="b" anchorCtr="0">
            <a:spAutoFit/>
          </a:bodyPr>
          <a:lstStyle>
            <a:lvl1pPr marL="0" indent="0" algn="r">
              <a:buNone/>
              <a:defRPr sz="1890" b="1">
                <a:solidFill>
                  <a:srgbClr val="4A5353"/>
                </a:solidFill>
              </a:defRPr>
            </a:lvl1pPr>
          </a:lstStyle>
          <a:p>
            <a:pPr lvl="0"/>
            <a:r>
              <a:rPr lang="en-US" dirty="0" err="1"/>
              <a:t>Título</a:t>
            </a:r>
            <a:r>
              <a:rPr lang="en-US" dirty="0"/>
              <a:t> da </a:t>
            </a:r>
            <a:r>
              <a:rPr lang="en-US" dirty="0" err="1"/>
              <a:t>página</a:t>
            </a:r>
            <a:endParaRPr lang="en-US" dirty="0"/>
          </a:p>
        </p:txBody>
      </p:sp>
      <p:sp>
        <p:nvSpPr>
          <p:cNvPr id="10" name="Text Placeholder 13">
            <a:extLst>
              <a:ext uri="{FF2B5EF4-FFF2-40B4-BE49-F238E27FC236}">
                <a16:creationId xmlns:a16="http://schemas.microsoft.com/office/drawing/2014/main" id="{70B7DE95-7B7E-F245-87CD-8115E4FA1BFF}"/>
              </a:ext>
            </a:extLst>
          </p:cNvPr>
          <p:cNvSpPr>
            <a:spLocks noGrp="1"/>
          </p:cNvSpPr>
          <p:nvPr>
            <p:ph type="body" sz="quarter" idx="11" hasCustomPrompt="1"/>
          </p:nvPr>
        </p:nvSpPr>
        <p:spPr>
          <a:xfrm>
            <a:off x="457236" y="3870026"/>
            <a:ext cx="1806081" cy="1677334"/>
          </a:xfrm>
        </p:spPr>
        <p:txBody>
          <a:bodyPr wrap="square" lIns="0" tIns="0" rIns="0" bIns="0">
            <a:noAutofit/>
          </a:bodyPr>
          <a:lstStyle>
            <a:lvl1pPr marL="0" indent="0" algn="r">
              <a:buNone/>
              <a:defRPr sz="1215">
                <a:solidFill>
                  <a:srgbClr val="4A5353"/>
                </a:solidFill>
              </a:defRPr>
            </a:lvl1pPr>
          </a:lstStyle>
          <a:p>
            <a:pPr lvl="0"/>
            <a:r>
              <a:rPr lang="en-US" dirty="0" err="1"/>
              <a:t>Subtítulo</a:t>
            </a:r>
            <a:r>
              <a:rPr lang="en-US" dirty="0"/>
              <a:t> </a:t>
            </a:r>
            <a:r>
              <a:rPr lang="en-US" dirty="0" err="1"/>
              <a:t>explicativo</a:t>
            </a:r>
            <a:r>
              <a:rPr lang="en-US" dirty="0"/>
              <a:t>, se </a:t>
            </a:r>
            <a:r>
              <a:rPr lang="en-US" dirty="0" err="1"/>
              <a:t>precisar</a:t>
            </a:r>
            <a:endParaRPr lang="en-US" dirty="0"/>
          </a:p>
        </p:txBody>
      </p:sp>
      <p:pic>
        <p:nvPicPr>
          <p:cNvPr id="3" name="Picture 2">
            <a:extLst>
              <a:ext uri="{FF2B5EF4-FFF2-40B4-BE49-F238E27FC236}">
                <a16:creationId xmlns:a16="http://schemas.microsoft.com/office/drawing/2014/main" id="{BF84495A-3158-B24A-89BB-4AC60FEC3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569" y="5708096"/>
            <a:ext cx="165748" cy="281940"/>
          </a:xfrm>
          <a:prstGeom prst="rect">
            <a:avLst/>
          </a:prstGeom>
        </p:spPr>
      </p:pic>
      <p:sp>
        <p:nvSpPr>
          <p:cNvPr id="12" name="Rounded Rectangle 11">
            <a:extLst>
              <a:ext uri="{FF2B5EF4-FFF2-40B4-BE49-F238E27FC236}">
                <a16:creationId xmlns:a16="http://schemas.microsoft.com/office/drawing/2014/main" id="{A8C5517A-3538-CE42-B4EE-DAF5AE4BA588}"/>
              </a:ext>
            </a:extLst>
          </p:cNvPr>
          <p:cNvSpPr/>
          <p:nvPr userDrawn="1"/>
        </p:nvSpPr>
        <p:spPr>
          <a:xfrm>
            <a:off x="-182894" y="3569692"/>
            <a:ext cx="2446211" cy="139599"/>
          </a:xfrm>
          <a:prstGeom prst="roundRect">
            <a:avLst/>
          </a:prstGeom>
          <a:solidFill>
            <a:srgbClr val="FCD01F"/>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
        <p:nvSpPr>
          <p:cNvPr id="6" name="Subtitle 2">
            <a:extLst>
              <a:ext uri="{FF2B5EF4-FFF2-40B4-BE49-F238E27FC236}">
                <a16:creationId xmlns:a16="http://schemas.microsoft.com/office/drawing/2014/main" id="{77ACE3B4-7723-9D47-BB0D-F70F3E9BF0C8}"/>
              </a:ext>
            </a:extLst>
          </p:cNvPr>
          <p:cNvSpPr>
            <a:spLocks noGrp="1"/>
          </p:cNvSpPr>
          <p:nvPr>
            <p:ph type="subTitle" idx="1" hasCustomPrompt="1"/>
          </p:nvPr>
        </p:nvSpPr>
        <p:spPr>
          <a:xfrm>
            <a:off x="3086341" y="2743200"/>
            <a:ext cx="4931910" cy="2804160"/>
          </a:xfrm>
        </p:spPr>
        <p:txBody>
          <a:bodyPr lIns="0" tIns="0" rIns="0" bIns="0">
            <a:noAutofit/>
          </a:bodyPr>
          <a:lstStyle>
            <a:lvl1pPr marL="0" indent="0" algn="l">
              <a:buNone/>
              <a:defRPr sz="1215" b="0" i="0" baseline="0">
                <a:solidFill>
                  <a:srgbClr val="4A5353"/>
                </a:solidFill>
                <a:latin typeface="Verdana" panose="020B0604030504040204" pitchFamily="34" charset="0"/>
                <a:ea typeface="Verdana" panose="020B0604030504040204" pitchFamily="34" charset="0"/>
                <a:cs typeface="Verdana" panose="020B0604030504040204" pitchFamily="34" charset="0"/>
              </a:defRPr>
            </a:lvl1pPr>
            <a:lvl2pPr marL="342866" indent="0" algn="ctr">
              <a:buNone/>
              <a:defRPr sz="1500"/>
            </a:lvl2pPr>
            <a:lvl3pPr marL="685732" indent="0" algn="ctr">
              <a:buNone/>
              <a:defRPr sz="1350"/>
            </a:lvl3pPr>
            <a:lvl4pPr marL="1028597" indent="0" algn="ctr">
              <a:buNone/>
              <a:defRPr sz="1200"/>
            </a:lvl4pPr>
            <a:lvl5pPr marL="1371463" indent="0" algn="ctr">
              <a:buNone/>
              <a:defRPr sz="1200"/>
            </a:lvl5pPr>
            <a:lvl6pPr marL="1714329" indent="0" algn="ctr">
              <a:buNone/>
              <a:defRPr sz="1200"/>
            </a:lvl6pPr>
            <a:lvl7pPr marL="2057194" indent="0" algn="ctr">
              <a:buNone/>
              <a:defRPr sz="1200"/>
            </a:lvl7pPr>
            <a:lvl8pPr marL="2400060" indent="0" algn="ctr">
              <a:buNone/>
              <a:defRPr sz="1200"/>
            </a:lvl8pPr>
            <a:lvl9pPr marL="2742926" indent="0" algn="ctr">
              <a:buNone/>
              <a:defRPr sz="1200"/>
            </a:lvl9pPr>
          </a:lstStyle>
          <a:p>
            <a:r>
              <a:rPr lang="en-US" dirty="0" err="1"/>
              <a:t>Texto</a:t>
            </a:r>
            <a:r>
              <a:rPr lang="en-US" dirty="0"/>
              <a:t> corrido, </a:t>
            </a:r>
            <a:r>
              <a:rPr lang="en-US" dirty="0" err="1"/>
              <a:t>em</a:t>
            </a:r>
            <a:r>
              <a:rPr lang="en-US" dirty="0"/>
              <a:t> </a:t>
            </a:r>
            <a:r>
              <a:rPr lang="en-US" dirty="0" err="1"/>
              <a:t>até</a:t>
            </a:r>
            <a:r>
              <a:rPr lang="en-US" dirty="0"/>
              <a:t> </a:t>
            </a:r>
            <a:r>
              <a:rPr lang="en-US" dirty="0" err="1"/>
              <a:t>umas</a:t>
            </a:r>
            <a:r>
              <a:rPr lang="en-US" dirty="0"/>
              <a:t> 8 </a:t>
            </a:r>
            <a:r>
              <a:rPr lang="en-US" dirty="0" err="1"/>
              <a:t>linhas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56918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cerramento">
    <p:bg>
      <p:bgPr>
        <a:solidFill>
          <a:srgbClr val="FCD01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27B933-1F56-C544-8875-1AD2B06E1C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08" y="2929738"/>
            <a:ext cx="1771788" cy="1005840"/>
          </a:xfrm>
          <a:prstGeom prst="rect">
            <a:avLst/>
          </a:prstGeom>
        </p:spPr>
      </p:pic>
      <p:sp>
        <p:nvSpPr>
          <p:cNvPr id="12" name="Title 8">
            <a:extLst>
              <a:ext uri="{FF2B5EF4-FFF2-40B4-BE49-F238E27FC236}">
                <a16:creationId xmlns:a16="http://schemas.microsoft.com/office/drawing/2014/main" id="{21D659F9-09B6-CA47-ABB9-AAB622BAFBF7}"/>
              </a:ext>
            </a:extLst>
          </p:cNvPr>
          <p:cNvSpPr>
            <a:spLocks noGrp="1"/>
          </p:cNvSpPr>
          <p:nvPr>
            <p:ph type="title" hasCustomPrompt="1"/>
          </p:nvPr>
        </p:nvSpPr>
        <p:spPr>
          <a:xfrm>
            <a:off x="5465892" y="3229742"/>
            <a:ext cx="3049458" cy="249299"/>
          </a:xfrm>
        </p:spPr>
        <p:txBody>
          <a:bodyPr lIns="0" tIns="0" rIns="0" bIns="0" anchor="b" anchorCtr="0">
            <a:spAutoFit/>
          </a:bodyPr>
          <a:lstStyle>
            <a:lvl1pPr>
              <a:defRPr sz="1620" b="1" i="0" baseline="0">
                <a:ln>
                  <a:noFill/>
                </a:ln>
                <a:solidFill>
                  <a:srgbClr val="4A5353"/>
                </a:solidFill>
                <a:latin typeface="Verdana" panose="020B0604030504040204" pitchFamily="34" charset="0"/>
                <a:ea typeface="Verdana" panose="020B0604030504040204" pitchFamily="34" charset="0"/>
                <a:cs typeface="Verdana" panose="020B0604030504040204" pitchFamily="34" charset="0"/>
              </a:defRPr>
            </a:lvl1pPr>
          </a:lstStyle>
          <a:p>
            <a:pPr fontAlgn="b"/>
            <a:r>
              <a:rPr lang="en-US" sz="1620" b="1" dirty="0" err="1">
                <a:solidFill>
                  <a:srgbClr val="4A5353"/>
                </a:solidFill>
                <a:latin typeface="Verdana" panose="020B0604030504040204" pitchFamily="34" charset="0"/>
                <a:ea typeface="Verdana" panose="020B0604030504040204" pitchFamily="34" charset="0"/>
                <a:cs typeface="Verdana" panose="020B0604030504040204" pitchFamily="34" charset="0"/>
              </a:rPr>
              <a:t>Muito</a:t>
            </a:r>
            <a:r>
              <a:rPr lang="en-US" sz="1620" b="1" dirty="0">
                <a:solidFill>
                  <a:srgbClr val="4A5353"/>
                </a:solidFill>
                <a:latin typeface="Verdana" panose="020B0604030504040204" pitchFamily="34" charset="0"/>
                <a:ea typeface="Verdana" panose="020B0604030504040204" pitchFamily="34" charset="0"/>
                <a:cs typeface="Verdana" panose="020B0604030504040204" pitchFamily="34" charset="0"/>
              </a:rPr>
              <a:t> obrigado.</a:t>
            </a:r>
          </a:p>
        </p:txBody>
      </p:sp>
      <p:sp>
        <p:nvSpPr>
          <p:cNvPr id="13" name="Rounded Rectangle 12">
            <a:extLst>
              <a:ext uri="{FF2B5EF4-FFF2-40B4-BE49-F238E27FC236}">
                <a16:creationId xmlns:a16="http://schemas.microsoft.com/office/drawing/2014/main" id="{4D3C859C-B4D6-A049-B257-2184DFF47354}"/>
              </a:ext>
            </a:extLst>
          </p:cNvPr>
          <p:cNvSpPr/>
          <p:nvPr userDrawn="1"/>
        </p:nvSpPr>
        <p:spPr>
          <a:xfrm>
            <a:off x="5482978" y="3623338"/>
            <a:ext cx="975284" cy="115214"/>
          </a:xfrm>
          <a:prstGeom prst="round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p>
        </p:txBody>
      </p:sp>
    </p:spTree>
    <p:extLst>
      <p:ext uri="{BB962C8B-B14F-4D97-AF65-F5344CB8AC3E}">
        <p14:creationId xmlns:p14="http://schemas.microsoft.com/office/powerpoint/2010/main" val="164171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99C223-3488-ED42-B15D-D4CFF5D0FED3}"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347260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99C223-3488-ED42-B15D-D4CFF5D0FED3}"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383615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99C223-3488-ED42-B15D-D4CFF5D0FED3}"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372248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99C223-3488-ED42-B15D-D4CFF5D0FED3}"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1033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9C223-3488-ED42-B15D-D4CFF5D0FED3}"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374669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9C223-3488-ED42-B15D-D4CFF5D0FED3}"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315986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9C223-3488-ED42-B15D-D4CFF5D0FED3}"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D4E5E-93F5-1542-A21B-6E9FCB7EA15B}" type="slidenum">
              <a:rPr lang="en-US" smtClean="0"/>
              <a:t>‹nº›</a:t>
            </a:fld>
            <a:endParaRPr lang="en-US"/>
          </a:p>
        </p:txBody>
      </p:sp>
    </p:spTree>
    <p:extLst>
      <p:ext uri="{BB962C8B-B14F-4D97-AF65-F5344CB8AC3E}">
        <p14:creationId xmlns:p14="http://schemas.microsoft.com/office/powerpoint/2010/main" val="179718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9C223-3488-ED42-B15D-D4CFF5D0FED3}" type="datetimeFigureOut">
              <a:rPr lang="en-US" smtClean="0"/>
              <a:t>6/4/2019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D4E5E-93F5-1542-A21B-6E9FCB7EA15B}" type="slidenum">
              <a:rPr lang="en-US" smtClean="0"/>
              <a:t>‹nº›</a:t>
            </a:fld>
            <a:endParaRPr lang="en-US"/>
          </a:p>
        </p:txBody>
      </p:sp>
    </p:spTree>
    <p:extLst>
      <p:ext uri="{BB962C8B-B14F-4D97-AF65-F5344CB8AC3E}">
        <p14:creationId xmlns:p14="http://schemas.microsoft.com/office/powerpoint/2010/main" val="424038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sv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https://api.tjsp.jus.br/Handlers/Handler/FileFetch.ashx?codigo=110966"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mailto:mf@corelaw.com.br" TargetMode="External"/><Relationship Id="rId2" Type="http://schemas.openxmlformats.org/officeDocument/2006/relationships/hyperlink" Target="mailto:bz@corelaw.com.br"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EB3000B-54D9-4F40-9E3D-04A7A3C7F636}"/>
              </a:ext>
            </a:extLst>
          </p:cNvPr>
          <p:cNvSpPr>
            <a:spLocks noGrp="1"/>
          </p:cNvSpPr>
          <p:nvPr>
            <p:ph type="subTitle" idx="1"/>
          </p:nvPr>
        </p:nvSpPr>
        <p:spPr>
          <a:xfrm>
            <a:off x="5465892" y="3754003"/>
            <a:ext cx="3049458" cy="1498552"/>
          </a:xfrm>
        </p:spPr>
        <p:txBody>
          <a:bodyPr/>
          <a:lstStyle/>
          <a:p>
            <a:r>
              <a:rPr lang="pt-BR" sz="1260" b="1" dirty="0"/>
              <a:t>1º Seminário de Direito Urbanístico</a:t>
            </a:r>
          </a:p>
          <a:p>
            <a:pPr>
              <a:lnSpc>
                <a:spcPct val="150000"/>
              </a:lnSpc>
            </a:pPr>
            <a:r>
              <a:rPr lang="pt-BR" sz="1260" dirty="0"/>
              <a:t>LOTEAMENTO DE ACESSO CONTROLADO E CONDOMÍNIO DE LOTES – RATEIO DE DESPESAS</a:t>
            </a:r>
          </a:p>
          <a:p>
            <a:r>
              <a:rPr lang="pt-BR" dirty="0"/>
              <a:t>4 de junho de 2019</a:t>
            </a:r>
          </a:p>
        </p:txBody>
      </p:sp>
      <p:sp>
        <p:nvSpPr>
          <p:cNvPr id="3" name="Título 2">
            <a:extLst>
              <a:ext uri="{FF2B5EF4-FFF2-40B4-BE49-F238E27FC236}">
                <a16:creationId xmlns:a16="http://schemas.microsoft.com/office/drawing/2014/main" id="{754DD24C-4C74-473C-83AE-F352D352D96A}"/>
              </a:ext>
            </a:extLst>
          </p:cNvPr>
          <p:cNvSpPr>
            <a:spLocks noGrp="1"/>
          </p:cNvSpPr>
          <p:nvPr>
            <p:ph type="title"/>
          </p:nvPr>
        </p:nvSpPr>
        <p:spPr>
          <a:xfrm>
            <a:off x="5465892" y="3217235"/>
            <a:ext cx="3049458" cy="249299"/>
          </a:xfrm>
        </p:spPr>
        <p:txBody>
          <a:bodyPr/>
          <a:lstStyle/>
          <a:p>
            <a:r>
              <a:rPr lang="pt-BR" dirty="0"/>
              <a:t>Lei 13.465/17</a:t>
            </a:r>
          </a:p>
        </p:txBody>
      </p:sp>
    </p:spTree>
    <p:extLst>
      <p:ext uri="{BB962C8B-B14F-4D97-AF65-F5344CB8AC3E}">
        <p14:creationId xmlns:p14="http://schemas.microsoft.com/office/powerpoint/2010/main" val="73488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6A1818D-AC73-4B3D-A251-EAC47BE3D430}"/>
              </a:ext>
            </a:extLst>
          </p:cNvPr>
          <p:cNvSpPr>
            <a:spLocks noGrp="1"/>
          </p:cNvSpPr>
          <p:nvPr>
            <p:ph type="body" sz="quarter" idx="10"/>
          </p:nvPr>
        </p:nvSpPr>
        <p:spPr>
          <a:xfrm>
            <a:off x="1658195" y="2756336"/>
            <a:ext cx="5948545" cy="1331576"/>
          </a:xfrm>
        </p:spPr>
        <p:txBody>
          <a:bodyPr>
            <a:noAutofit/>
          </a:bodyPr>
          <a:lstStyle/>
          <a:p>
            <a:r>
              <a:rPr lang="pt-BR" sz="1620" dirty="0"/>
              <a:t>“...as alterações (...) da Lei nº 13.465/2017 (...) não modificaram as regras a serem observadas no parcelamento do solo urbano que se dá por loteamento ou desmembramento e não por condomínio...”</a:t>
            </a:r>
          </a:p>
          <a:p>
            <a:pPr algn="r"/>
            <a:r>
              <a:rPr lang="pt-BR" sz="1260" b="0" dirty="0"/>
              <a:t>Procuradoria Geral do Estado de São Paulo, consultoria jurídica da secretaria da habitação (processo 512700/2018, Cota CJ/SH nº 66/2018; interessado SECOVI/SP)</a:t>
            </a:r>
          </a:p>
        </p:txBody>
      </p:sp>
    </p:spTree>
    <p:extLst>
      <p:ext uri="{BB962C8B-B14F-4D97-AF65-F5344CB8AC3E}">
        <p14:creationId xmlns:p14="http://schemas.microsoft.com/office/powerpoint/2010/main" val="218343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7795BB0-F7C0-4C56-B564-992E7272DFE1}"/>
              </a:ext>
            </a:extLst>
          </p:cNvPr>
          <p:cNvSpPr>
            <a:spLocks noGrp="1"/>
          </p:cNvSpPr>
          <p:nvPr>
            <p:ph type="body" sz="quarter" idx="10"/>
          </p:nvPr>
        </p:nvSpPr>
        <p:spPr/>
        <p:txBody>
          <a:bodyPr/>
          <a:lstStyle/>
          <a:p>
            <a:r>
              <a:rPr lang="pt-BR" dirty="0"/>
              <a:t>Loteamento de acesso controlado</a:t>
            </a:r>
          </a:p>
        </p:txBody>
      </p:sp>
      <p:sp>
        <p:nvSpPr>
          <p:cNvPr id="6" name="Espaço Reservado para Texto 5">
            <a:extLst>
              <a:ext uri="{FF2B5EF4-FFF2-40B4-BE49-F238E27FC236}">
                <a16:creationId xmlns:a16="http://schemas.microsoft.com/office/drawing/2014/main" id="{CD243F94-070A-46A0-B5F0-4EA9FEE09FF7}"/>
              </a:ext>
            </a:extLst>
          </p:cNvPr>
          <p:cNvSpPr>
            <a:spLocks noGrp="1"/>
          </p:cNvSpPr>
          <p:nvPr>
            <p:ph type="body" sz="quarter" idx="12"/>
          </p:nvPr>
        </p:nvSpPr>
        <p:spPr/>
        <p:txBody>
          <a:bodyPr/>
          <a:lstStyle/>
          <a:p>
            <a:r>
              <a:rPr lang="pt-BR" dirty="0"/>
              <a:t>1</a:t>
            </a:r>
          </a:p>
        </p:txBody>
      </p:sp>
    </p:spTree>
    <p:extLst>
      <p:ext uri="{BB962C8B-B14F-4D97-AF65-F5344CB8AC3E}">
        <p14:creationId xmlns:p14="http://schemas.microsoft.com/office/powerpoint/2010/main" val="390574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812152"/>
            <a:ext cx="1806081" cy="581698"/>
          </a:xfrm>
        </p:spPr>
        <p:txBody>
          <a:bodyPr/>
          <a:lstStyle/>
          <a:p>
            <a:r>
              <a:rPr lang="pt-BR" dirty="0"/>
              <a:t>Loteamento de acesso controlado</a:t>
            </a:r>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2502666" y="2385523"/>
            <a:ext cx="6248398" cy="3517820"/>
          </a:xfrm>
        </p:spPr>
        <p:txBody>
          <a:bodyPr/>
          <a:lstStyle/>
          <a:p>
            <a:pPr algn="just" fontAlgn="base"/>
            <a:r>
              <a:rPr lang="pt-BR" sz="1710" b="1" dirty="0">
                <a:latin typeface="+mn-lt"/>
                <a:ea typeface="Tahoma" panose="020B0604030504040204" pitchFamily="34" charset="0"/>
                <a:cs typeface="Tahoma" panose="020B0604030504040204" pitchFamily="34" charset="0"/>
              </a:rPr>
              <a:t>Nome popular = “LOTEAMENTO FECHADO”:</a:t>
            </a:r>
          </a:p>
          <a:p>
            <a:pPr algn="just" fontAlgn="base"/>
            <a:endParaRPr lang="pt-BR" sz="1710" b="1" dirty="0">
              <a:latin typeface="+mn-lt"/>
              <a:ea typeface="Tahoma" panose="020B0604030504040204" pitchFamily="34" charset="0"/>
              <a:cs typeface="Tahoma" panose="020B0604030504040204" pitchFamily="34" charset="0"/>
            </a:endParaRPr>
          </a:p>
          <a:p>
            <a:pPr algn="just" fontAlgn="base"/>
            <a:r>
              <a:rPr lang="pt-BR" sz="1710" b="1" dirty="0">
                <a:latin typeface="+mn-lt"/>
                <a:ea typeface="Tahoma" panose="020B0604030504040204" pitchFamily="34" charset="0"/>
                <a:cs typeface="Tahoma" panose="020B0604030504040204" pitchFamily="34" charset="0"/>
              </a:rPr>
              <a:t>Definição Legal (artigo 2º da Lei 6.766/79):</a:t>
            </a:r>
          </a:p>
          <a:p>
            <a:pPr marL="0" indent="0" algn="just" fontAlgn="base">
              <a:buNone/>
            </a:pPr>
            <a:endParaRPr lang="pt-BR" sz="1710" b="1" dirty="0">
              <a:latin typeface="+mn-lt"/>
              <a:ea typeface="Tahoma" panose="020B0604030504040204" pitchFamily="34" charset="0"/>
              <a:cs typeface="Tahoma" panose="020B0604030504040204" pitchFamily="34" charset="0"/>
            </a:endParaRPr>
          </a:p>
          <a:p>
            <a:pPr marL="847963" indent="0" algn="ctr" fontAlgn="base">
              <a:lnSpc>
                <a:spcPct val="150000"/>
              </a:lnSpc>
              <a:buNone/>
            </a:pPr>
            <a:r>
              <a:rPr lang="pt-BR" sz="1710" i="1" dirty="0">
                <a:latin typeface="+mn-lt"/>
                <a:ea typeface="Tahoma" panose="020B0604030504040204" pitchFamily="34" charset="0"/>
                <a:cs typeface="Tahoma" panose="020B0604030504040204" pitchFamily="34" charset="0"/>
              </a:rPr>
              <a:t>“§ 8º Constitui loteamento de acesso controlado a modalidade de loteamento (..), </a:t>
            </a:r>
            <a:r>
              <a:rPr lang="pt-BR" sz="1710" b="1" i="1" dirty="0">
                <a:latin typeface="+mn-lt"/>
                <a:ea typeface="Tahoma" panose="020B0604030504040204" pitchFamily="34" charset="0"/>
                <a:cs typeface="Tahoma" panose="020B0604030504040204" pitchFamily="34" charset="0"/>
              </a:rPr>
              <a:t>cujo controle de acesso será regulamentado por </a:t>
            </a:r>
            <a:r>
              <a:rPr lang="pt-BR" sz="1710" b="1" i="1" u="sng" dirty="0">
                <a:latin typeface="+mn-lt"/>
                <a:ea typeface="Tahoma" panose="020B0604030504040204" pitchFamily="34" charset="0"/>
                <a:cs typeface="Tahoma" panose="020B0604030504040204" pitchFamily="34" charset="0"/>
              </a:rPr>
              <a:t>ATO DO PODER PÚBLICO MUNICIPAL</a:t>
            </a:r>
            <a:r>
              <a:rPr lang="pt-BR" sz="1710" i="1" dirty="0">
                <a:latin typeface="+mn-lt"/>
                <a:ea typeface="Tahoma" panose="020B0604030504040204" pitchFamily="34" charset="0"/>
                <a:cs typeface="Tahoma" panose="020B0604030504040204" pitchFamily="34" charset="0"/>
              </a:rPr>
              <a:t>, sendo vedado o impedimento de acesso a pedestres ou a condutores de veículos, não residentes, devidamente identificados ou cadastrados.”</a:t>
            </a:r>
          </a:p>
        </p:txBody>
      </p:sp>
      <p:pic>
        <p:nvPicPr>
          <p:cNvPr id="5" name="Picture 2" descr="G:\Drives de equipe\ADMINISTRATIVO\Fotos\Depositphotos\IMOB\City black.jpg">
            <a:extLst>
              <a:ext uri="{FF2B5EF4-FFF2-40B4-BE49-F238E27FC236}">
                <a16:creationId xmlns:a16="http://schemas.microsoft.com/office/drawing/2014/main" id="{A69B3AF4-5946-4DB7-B766-24268F57E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978" y="857049"/>
            <a:ext cx="6870023" cy="134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2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812152"/>
            <a:ext cx="1806081" cy="581698"/>
          </a:xfrm>
        </p:spPr>
        <p:txBody>
          <a:bodyPr/>
          <a:lstStyle/>
          <a:p>
            <a:r>
              <a:rPr lang="pt-BR" dirty="0"/>
              <a:t>Loteamento de acesso controlado</a:t>
            </a:r>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2502666" y="2385523"/>
            <a:ext cx="6315452" cy="3517820"/>
          </a:xfrm>
        </p:spPr>
        <p:txBody>
          <a:bodyPr/>
          <a:lstStyle/>
          <a:p>
            <a:pPr algn="just" fontAlgn="base">
              <a:lnSpc>
                <a:spcPct val="150000"/>
              </a:lnSpc>
            </a:pPr>
            <a:r>
              <a:rPr lang="pt-BR" sz="1710" dirty="0">
                <a:latin typeface="+mn-lt"/>
                <a:ea typeface="Tahoma" panose="020B0604030504040204" pitchFamily="34" charset="0"/>
                <a:cs typeface="Tahoma" panose="020B0604030504040204" pitchFamily="34" charset="0"/>
              </a:rPr>
              <a:t>Assim, o artigo 2º da Lei 6.766 ("O parcelamento do solo urbano poderá ser feito mediante loteamento ou desmembramento...") ganhou a previsão (</a:t>
            </a:r>
            <a:r>
              <a:rPr lang="pt-BR" sz="1710" b="1" u="sng" dirty="0">
                <a:latin typeface="+mn-lt"/>
                <a:ea typeface="Tahoma" panose="020B0604030504040204" pitchFamily="34" charset="0"/>
                <a:cs typeface="Tahoma" panose="020B0604030504040204" pitchFamily="34" charset="0"/>
              </a:rPr>
              <a:t>legal</a:t>
            </a:r>
            <a:r>
              <a:rPr lang="pt-BR" sz="1710" dirty="0">
                <a:latin typeface="+mn-lt"/>
                <a:ea typeface="Tahoma" panose="020B0604030504040204" pitchFamily="34" charset="0"/>
                <a:cs typeface="Tahoma" panose="020B0604030504040204" pitchFamily="34" charset="0"/>
              </a:rPr>
              <a:t>) de espécie (largamente já utilizada Brasil afora) de loteamento "fechado" ou "loteamento de acesso controlado". </a:t>
            </a:r>
          </a:p>
          <a:p>
            <a:pPr algn="just" fontAlgn="base">
              <a:lnSpc>
                <a:spcPct val="150000"/>
              </a:lnSpc>
            </a:pPr>
            <a:endParaRPr lang="pt-BR" sz="1710" dirty="0">
              <a:latin typeface="+mn-lt"/>
              <a:ea typeface="Tahoma" panose="020B0604030504040204" pitchFamily="34" charset="0"/>
              <a:cs typeface="Tahoma" panose="020B0604030504040204" pitchFamily="34" charset="0"/>
            </a:endParaRPr>
          </a:p>
          <a:p>
            <a:pPr algn="just" fontAlgn="base">
              <a:lnSpc>
                <a:spcPct val="150000"/>
              </a:lnSpc>
            </a:pPr>
            <a:r>
              <a:rPr lang="pt-BR" sz="1710" dirty="0">
                <a:latin typeface="+mn-lt"/>
                <a:ea typeface="Tahoma" panose="020B0604030504040204" pitchFamily="34" charset="0"/>
                <a:cs typeface="Tahoma" panose="020B0604030504040204" pitchFamily="34" charset="0"/>
              </a:rPr>
              <a:t>Os municípios já previam essa matéria de direito urbanístico e agora ficou sedimentado via lei ordinária federal.</a:t>
            </a:r>
          </a:p>
          <a:p>
            <a:pPr algn="just" fontAlgn="base"/>
            <a:endParaRPr lang="pt-BR" sz="1350" dirty="0">
              <a:latin typeface="+mn-lt"/>
              <a:ea typeface="Tahoma" panose="020B0604030504040204" pitchFamily="34" charset="0"/>
              <a:cs typeface="Tahoma" panose="020B0604030504040204" pitchFamily="34" charset="0"/>
            </a:endParaRPr>
          </a:p>
        </p:txBody>
      </p:sp>
      <p:pic>
        <p:nvPicPr>
          <p:cNvPr id="5" name="Picture 2" descr="G:\Drives de equipe\ADMINISTRATIVO\Fotos\Depositphotos\IMOB\City black.jpg">
            <a:extLst>
              <a:ext uri="{FF2B5EF4-FFF2-40B4-BE49-F238E27FC236}">
                <a16:creationId xmlns:a16="http://schemas.microsoft.com/office/drawing/2014/main" id="{A69B3AF4-5946-4DB7-B766-24268F57E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978" y="857049"/>
            <a:ext cx="6870023" cy="134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16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loteamento de acesso controlado">
            <a:extLst>
              <a:ext uri="{FF2B5EF4-FFF2-40B4-BE49-F238E27FC236}">
                <a16:creationId xmlns:a16="http://schemas.microsoft.com/office/drawing/2014/main" id="{E2D20EB7-1923-492B-AE6F-7EB5B3BC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049"/>
            <a:ext cx="9144000" cy="514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1B952760-440C-4950-B859-BC64F65549DB}"/>
              </a:ext>
            </a:extLst>
          </p:cNvPr>
          <p:cNvSpPr>
            <a:spLocks noGrp="1"/>
          </p:cNvSpPr>
          <p:nvPr>
            <p:ph type="body" sz="quarter" idx="10"/>
          </p:nvPr>
        </p:nvSpPr>
        <p:spPr>
          <a:xfrm>
            <a:off x="405083" y="2812152"/>
            <a:ext cx="1858234" cy="581698"/>
          </a:xfrm>
        </p:spPr>
        <p:txBody>
          <a:bodyPr/>
          <a:lstStyle/>
          <a:p>
            <a:r>
              <a:rPr lang="pt-BR" dirty="0"/>
              <a:t>LOTEAMENTO FECHADO</a:t>
            </a:r>
          </a:p>
        </p:txBody>
      </p:sp>
      <p:sp>
        <p:nvSpPr>
          <p:cNvPr id="3" name="Espaço Reservado para Texto 2">
            <a:extLst>
              <a:ext uri="{FF2B5EF4-FFF2-40B4-BE49-F238E27FC236}">
                <a16:creationId xmlns:a16="http://schemas.microsoft.com/office/drawing/2014/main" id="{8FEA4C38-1BDC-4C5C-9D46-22B9F0332F63}"/>
              </a:ext>
            </a:extLst>
          </p:cNvPr>
          <p:cNvSpPr>
            <a:spLocks noGrp="1"/>
          </p:cNvSpPr>
          <p:nvPr>
            <p:ph type="body" sz="quarter" idx="11"/>
          </p:nvPr>
        </p:nvSpPr>
        <p:spPr/>
        <p:txBody>
          <a:bodyPr/>
          <a:lstStyle/>
          <a:p>
            <a:r>
              <a:rPr lang="pt-BR" dirty="0"/>
              <a:t>Resumo</a:t>
            </a:r>
          </a:p>
          <a:p>
            <a:r>
              <a:rPr lang="pt-BR" dirty="0"/>
              <a:t>+</a:t>
            </a:r>
          </a:p>
          <a:p>
            <a:r>
              <a:rPr lang="pt-BR" dirty="0"/>
              <a:t>ideias</a:t>
            </a:r>
          </a:p>
        </p:txBody>
      </p:sp>
      <p:sp>
        <p:nvSpPr>
          <p:cNvPr id="4" name="Subtítulo 3">
            <a:extLst>
              <a:ext uri="{FF2B5EF4-FFF2-40B4-BE49-F238E27FC236}">
                <a16:creationId xmlns:a16="http://schemas.microsoft.com/office/drawing/2014/main" id="{670E32E3-ADAC-434E-A57A-2BCEAA8904E5}"/>
              </a:ext>
            </a:extLst>
          </p:cNvPr>
          <p:cNvSpPr>
            <a:spLocks noGrp="1"/>
          </p:cNvSpPr>
          <p:nvPr>
            <p:ph type="subTitle" idx="1"/>
          </p:nvPr>
        </p:nvSpPr>
        <p:spPr>
          <a:xfrm>
            <a:off x="2985562" y="1960265"/>
            <a:ext cx="5199672" cy="2937471"/>
          </a:xfrm>
        </p:spPr>
        <p:txBody>
          <a:bodyPr/>
          <a:lstStyle/>
          <a:p>
            <a:pPr algn="just" fontAlgn="base"/>
            <a:r>
              <a:rPr lang="pt-BR" sz="1710" dirty="0">
                <a:latin typeface="+mj-lt"/>
                <a:ea typeface="Tahoma" panose="020B0604030504040204" pitchFamily="34" charset="0"/>
                <a:cs typeface="Tahoma" panose="020B0604030504040204" pitchFamily="34" charset="0"/>
              </a:rPr>
              <a:t>Resumindo: não pode fechar e não deixar outro do povo entrar e passear (não pode haver restrição à liberdade de locomoção), mas o empreendedor / associação de moradores pode sim controlar a entrada. </a:t>
            </a:r>
          </a:p>
          <a:p>
            <a:pPr algn="just" fontAlgn="base"/>
            <a:endParaRPr lang="pt-BR" sz="1710" dirty="0">
              <a:latin typeface="+mj-lt"/>
              <a:ea typeface="Tahoma" panose="020B0604030504040204" pitchFamily="34" charset="0"/>
              <a:cs typeface="Tahoma" panose="020B0604030504040204" pitchFamily="34" charset="0"/>
            </a:endParaRPr>
          </a:p>
          <a:p>
            <a:pPr algn="just" fontAlgn="base"/>
            <a:r>
              <a:rPr lang="pt-BR" sz="1710" dirty="0">
                <a:latin typeface="+mj-lt"/>
                <a:ea typeface="Tahoma" panose="020B0604030504040204" pitchFamily="34" charset="0"/>
                <a:cs typeface="Tahoma" panose="020B0604030504040204" pitchFamily="34" charset="0"/>
              </a:rPr>
              <a:t>A associação de moradores pode definir algumas regras de segurança:</a:t>
            </a:r>
          </a:p>
          <a:p>
            <a:pPr algn="just" fontAlgn="base"/>
            <a:endParaRPr lang="pt-BR" sz="1710" dirty="0">
              <a:latin typeface="+mj-lt"/>
              <a:ea typeface="Tahoma" panose="020B0604030504040204" pitchFamily="34" charset="0"/>
              <a:cs typeface="Tahoma" panose="020B0604030504040204" pitchFamily="34" charset="0"/>
            </a:endParaRPr>
          </a:p>
          <a:p>
            <a:pPr marL="205740" indent="-205740" algn="just" fontAlgn="base">
              <a:buClr>
                <a:srgbClr val="FCD01F"/>
              </a:buClr>
              <a:buSzPct val="170000"/>
              <a:buFont typeface="LucidaGrande"/>
              <a:buChar char="_"/>
            </a:pPr>
            <a:r>
              <a:rPr lang="pt-BR" sz="1710" dirty="0">
                <a:latin typeface="+mj-lt"/>
                <a:ea typeface="Tahoma" panose="020B0604030504040204" pitchFamily="34" charset="0"/>
                <a:cs typeface="Tahoma" panose="020B0604030504040204" pitchFamily="34" charset="0"/>
              </a:rPr>
              <a:t>Cadastro com documento de entrada e saída;</a:t>
            </a:r>
          </a:p>
          <a:p>
            <a:pPr marL="205740" indent="-205740" algn="just" fontAlgn="base">
              <a:buClr>
                <a:srgbClr val="FCD01F"/>
              </a:buClr>
              <a:buSzPct val="170000"/>
              <a:buFont typeface="LucidaGrande"/>
              <a:buChar char="_"/>
            </a:pPr>
            <a:endParaRPr lang="pt-BR" sz="1710" dirty="0">
              <a:latin typeface="+mj-lt"/>
              <a:ea typeface="Tahoma" panose="020B0604030504040204" pitchFamily="34" charset="0"/>
              <a:cs typeface="Tahoma" panose="020B0604030504040204" pitchFamily="34" charset="0"/>
            </a:endParaRPr>
          </a:p>
          <a:p>
            <a:pPr marL="205740" indent="-205740" algn="just" fontAlgn="base">
              <a:buClr>
                <a:srgbClr val="FCD01F"/>
              </a:buClr>
              <a:buSzPct val="170000"/>
              <a:buFont typeface="LucidaGrande"/>
              <a:buChar char="_"/>
            </a:pPr>
            <a:r>
              <a:rPr lang="pt-BR" sz="1710" dirty="0">
                <a:latin typeface="+mj-lt"/>
                <a:ea typeface="Tahoma" panose="020B0604030504040204" pitchFamily="34" charset="0"/>
                <a:cs typeface="Tahoma" panose="020B0604030504040204" pitchFamily="34" charset="0"/>
              </a:rPr>
              <a:t>Acompanhamento via câmeras de segurança ou através de espécie de cortejo por moto / carro de empresa de segurança; </a:t>
            </a:r>
          </a:p>
          <a:p>
            <a:pPr marL="205740" indent="-205740" algn="just" fontAlgn="base">
              <a:buClr>
                <a:srgbClr val="FCD01F"/>
              </a:buClr>
              <a:buSzPct val="170000"/>
              <a:buFont typeface="LucidaGrande"/>
              <a:buChar char="_"/>
            </a:pPr>
            <a:endParaRPr lang="pt-BR" sz="1710" dirty="0">
              <a:latin typeface="+mn-lt"/>
              <a:ea typeface="Tahoma" panose="020B0604030504040204" pitchFamily="34" charset="0"/>
              <a:cs typeface="Tahoma" panose="020B0604030504040204" pitchFamily="34" charset="0"/>
            </a:endParaRPr>
          </a:p>
          <a:p>
            <a:pPr marL="205740" indent="-205740" algn="just" fontAlgn="base">
              <a:buClr>
                <a:srgbClr val="FCD01F"/>
              </a:buClr>
              <a:buSzPct val="170000"/>
              <a:buFont typeface="LucidaGrande"/>
              <a:buChar char="_"/>
            </a:pPr>
            <a:r>
              <a:rPr lang="pt-BR" sz="1710" dirty="0">
                <a:latin typeface="+mn-lt"/>
                <a:ea typeface="Tahoma" panose="020B0604030504040204" pitchFamily="34" charset="0"/>
                <a:cs typeface="Tahoma" panose="020B0604030504040204" pitchFamily="34" charset="0"/>
              </a:rPr>
              <a:t>Etc.</a:t>
            </a:r>
          </a:p>
          <a:p>
            <a:pPr algn="just" fontAlgn="base"/>
            <a:endParaRPr lang="pt-BR" sz="1710" dirty="0">
              <a:ea typeface="Tahoma" panose="020B0604030504040204" pitchFamily="34" charset="0"/>
              <a:cs typeface="Tahoma" panose="020B0604030504040204" pitchFamily="34" charset="0"/>
            </a:endParaRPr>
          </a:p>
          <a:p>
            <a:pPr algn="just" fontAlgn="base"/>
            <a:endParaRPr lang="pt-BR" sz="171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658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2973089-6243-401B-BA77-2419201AF73B}"/>
              </a:ext>
            </a:extLst>
          </p:cNvPr>
          <p:cNvSpPr>
            <a:spLocks noGrp="1"/>
          </p:cNvSpPr>
          <p:nvPr>
            <p:ph type="body" sz="quarter" idx="10"/>
          </p:nvPr>
        </p:nvSpPr>
        <p:spPr>
          <a:xfrm>
            <a:off x="457236" y="3103001"/>
            <a:ext cx="1806081" cy="290849"/>
          </a:xfrm>
        </p:spPr>
        <p:txBody>
          <a:bodyPr/>
          <a:lstStyle/>
          <a:p>
            <a:r>
              <a:rPr lang="pt-BR" dirty="0"/>
              <a:t>DEFINIÇÃO</a:t>
            </a:r>
          </a:p>
        </p:txBody>
      </p:sp>
      <p:sp>
        <p:nvSpPr>
          <p:cNvPr id="3" name="Espaço Reservado para Texto 2">
            <a:extLst>
              <a:ext uri="{FF2B5EF4-FFF2-40B4-BE49-F238E27FC236}">
                <a16:creationId xmlns:a16="http://schemas.microsoft.com/office/drawing/2014/main" id="{CAF89073-35AB-48B6-8CCE-F8DCB39E9CA2}"/>
              </a:ext>
            </a:extLst>
          </p:cNvPr>
          <p:cNvSpPr>
            <a:spLocks noGrp="1"/>
          </p:cNvSpPr>
          <p:nvPr>
            <p:ph type="body" sz="quarter" idx="11"/>
          </p:nvPr>
        </p:nvSpPr>
        <p:spPr/>
        <p:txBody>
          <a:bodyPr/>
          <a:lstStyle/>
          <a:p>
            <a:r>
              <a:rPr lang="pt-BR" dirty="0"/>
              <a:t>DES. VICENTE DE ABREU AMADEI</a:t>
            </a:r>
          </a:p>
        </p:txBody>
      </p:sp>
      <p:sp>
        <p:nvSpPr>
          <p:cNvPr id="4" name="Subtítulo 3">
            <a:extLst>
              <a:ext uri="{FF2B5EF4-FFF2-40B4-BE49-F238E27FC236}">
                <a16:creationId xmlns:a16="http://schemas.microsoft.com/office/drawing/2014/main" id="{B3F18D82-54B7-4A86-A2D5-A1CBD64667D8}"/>
              </a:ext>
            </a:extLst>
          </p:cNvPr>
          <p:cNvSpPr>
            <a:spLocks noGrp="1"/>
          </p:cNvSpPr>
          <p:nvPr>
            <p:ph type="subTitle" idx="1"/>
          </p:nvPr>
        </p:nvSpPr>
        <p:spPr>
          <a:xfrm>
            <a:off x="3086341" y="2080423"/>
            <a:ext cx="4931911" cy="2103284"/>
          </a:xfrm>
        </p:spPr>
        <p:txBody>
          <a:bodyPr/>
          <a:lstStyle/>
          <a:p>
            <a:pPr algn="just"/>
            <a:r>
              <a:rPr lang="pt-BR" sz="1350" dirty="0"/>
              <a:t>“</a:t>
            </a:r>
            <a:r>
              <a:rPr lang="pt-BR" sz="1350" i="1" dirty="0"/>
              <a:t>Loteamento fechado ou loteamento de acesso controlado, previsto no art. 2º, § 8º, da Lei nº 6.766/79, é modelo de desenvolvimento urbano no regime </a:t>
            </a:r>
            <a:r>
              <a:rPr lang="pt-BR" sz="1350" i="1" dirty="0" err="1"/>
              <a:t>próprio</a:t>
            </a:r>
            <a:r>
              <a:rPr lang="pt-BR" sz="1350" i="1" dirty="0"/>
              <a:t> de loteamento, regulamentado por ato do poder público municipal, cujo perímetro é cercado ou murado, com acesso controlado ao núcleo urbano, concebido para agregar segurança e qualidade de vida.</a:t>
            </a:r>
          </a:p>
          <a:p>
            <a:pPr algn="just"/>
            <a:r>
              <a:rPr lang="pt-BR" sz="1350" i="1" dirty="0"/>
              <a:t> </a:t>
            </a:r>
          </a:p>
          <a:p>
            <a:pPr algn="just"/>
            <a:r>
              <a:rPr lang="pt-BR" sz="1350" i="1" dirty="0"/>
              <a:t>É, pois, espécie de parcelamento do solo urbano com o perímetro da gleba cercado ou murado, e acesso controlado ao seu interior, vedado o impedimento de acesso a pedestres ou a condutores de veículos, não residentes, devidamente identificados e cadastrados</a:t>
            </a:r>
            <a:r>
              <a:rPr lang="pt-BR" sz="1350" dirty="0"/>
              <a:t>.” </a:t>
            </a:r>
            <a:br>
              <a:rPr lang="pt-BR" sz="1350" dirty="0"/>
            </a:br>
            <a:endParaRPr lang="pt-BR" sz="1350" dirty="0"/>
          </a:p>
        </p:txBody>
      </p:sp>
    </p:spTree>
    <p:extLst>
      <p:ext uri="{BB962C8B-B14F-4D97-AF65-F5344CB8AC3E}">
        <p14:creationId xmlns:p14="http://schemas.microsoft.com/office/powerpoint/2010/main" val="292792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672667" y="846138"/>
            <a:ext cx="7944559" cy="5293757"/>
          </a:xfrm>
          <a:prstGeom prst="rect">
            <a:avLst/>
          </a:prstGeom>
          <a:noFill/>
        </p:spPr>
        <p:txBody>
          <a:bodyPr wrap="square" rtlCol="0">
            <a:spAutoFit/>
          </a:bodyPr>
          <a:lstStyle/>
          <a:p>
            <a:r>
              <a:rPr lang="pt-BR" sz="3200" dirty="0">
                <a:latin typeface="+mj-lt"/>
              </a:rPr>
              <a:t>Características Básicas</a:t>
            </a:r>
          </a:p>
          <a:p>
            <a:r>
              <a:rPr lang="pt-BR" dirty="0">
                <a:latin typeface="+mj-lt"/>
              </a:rPr>
              <a:t> </a:t>
            </a:r>
          </a:p>
          <a:p>
            <a:pPr marL="285750" indent="-285750">
              <a:buFont typeface="Wingdings" panose="05000000000000000000" pitchFamily="2" charset="2"/>
              <a:buChar char="Ø"/>
            </a:pPr>
            <a:r>
              <a:rPr lang="pt-BR" dirty="0">
                <a:latin typeface="+mj-lt"/>
              </a:rPr>
              <a:t>Pessoa Jurídica de Direito Privado, com estatuto registrado no cartório de pessoas jurídicas.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União de pessoas para finalidade NÃO econômica – NÃO PODE DISTRIBUIR LUCRO.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O estatuto da associação deve conter:</a:t>
            </a:r>
          </a:p>
          <a:p>
            <a:endParaRPr lang="pt-BR" dirty="0">
              <a:latin typeface="+mj-lt"/>
            </a:endParaRPr>
          </a:p>
          <a:p>
            <a:pPr marL="285750" indent="-285750">
              <a:buFont typeface="Arial" panose="020B0604020202020204" pitchFamily="34" charset="0"/>
              <a:buChar char="•"/>
            </a:pPr>
            <a:r>
              <a:rPr lang="pt-BR" dirty="0">
                <a:latin typeface="+mj-lt"/>
              </a:rPr>
              <a:t>Denominação, finalidade e sede da associação;</a:t>
            </a:r>
          </a:p>
          <a:p>
            <a:pPr marL="285750" indent="-285750">
              <a:buFont typeface="Arial" panose="020B0604020202020204" pitchFamily="34" charset="0"/>
              <a:buChar char="•"/>
            </a:pPr>
            <a:r>
              <a:rPr lang="pt-BR" dirty="0">
                <a:latin typeface="+mj-lt"/>
              </a:rPr>
              <a:t>Os direitos e deveres dos associados;</a:t>
            </a:r>
          </a:p>
          <a:p>
            <a:pPr marL="285750" indent="-285750">
              <a:buFont typeface="Arial" panose="020B0604020202020204" pitchFamily="34" charset="0"/>
              <a:buChar char="•"/>
            </a:pPr>
            <a:r>
              <a:rPr lang="pt-BR" dirty="0">
                <a:latin typeface="+mj-lt"/>
              </a:rPr>
              <a:t>As fontes de recurso para sua manutenção;</a:t>
            </a:r>
          </a:p>
          <a:p>
            <a:pPr marL="285750" indent="-285750">
              <a:buFont typeface="Arial" panose="020B0604020202020204" pitchFamily="34" charset="0"/>
              <a:buChar char="•"/>
            </a:pPr>
            <a:r>
              <a:rPr lang="pt-BR" dirty="0">
                <a:latin typeface="+mj-lt"/>
              </a:rPr>
              <a:t>O modo de constituição e o funcionamento dos órgãos deliberativos (assembleia, conselhos, se houver, etc.);</a:t>
            </a:r>
          </a:p>
          <a:p>
            <a:pPr marL="285750" indent="-285750">
              <a:buFont typeface="Arial" panose="020B0604020202020204" pitchFamily="34" charset="0"/>
              <a:buChar char="•"/>
            </a:pPr>
            <a:r>
              <a:rPr lang="pt-BR" dirty="0">
                <a:latin typeface="+mj-lt"/>
              </a:rPr>
              <a:t>As condições para alteração das disposições estatutárias e para a dissolução; e</a:t>
            </a:r>
          </a:p>
          <a:p>
            <a:pPr marL="285750" indent="-285750">
              <a:buFont typeface="Arial" panose="020B0604020202020204" pitchFamily="34" charset="0"/>
              <a:buChar char="•"/>
            </a:pPr>
            <a:r>
              <a:rPr lang="pt-BR" dirty="0">
                <a:latin typeface="+mj-lt"/>
              </a:rPr>
              <a:t>A forma da gestão administrativa e de aprovação das respectivas contas.</a:t>
            </a:r>
          </a:p>
          <a:p>
            <a:endParaRPr lang="pt-BR" dirty="0">
              <a:latin typeface="+mj-lt"/>
            </a:endParaRPr>
          </a:p>
        </p:txBody>
      </p:sp>
    </p:spTree>
    <p:extLst>
      <p:ext uri="{BB962C8B-B14F-4D97-AF65-F5344CB8AC3E}">
        <p14:creationId xmlns:p14="http://schemas.microsoft.com/office/powerpoint/2010/main" val="288241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3" name="Retângulo 2">
            <a:extLst>
              <a:ext uri="{FF2B5EF4-FFF2-40B4-BE49-F238E27FC236}">
                <a16:creationId xmlns:a16="http://schemas.microsoft.com/office/drawing/2014/main" id="{535C4680-3DB0-4D5A-BBA9-922E5BB9131A}"/>
              </a:ext>
            </a:extLst>
          </p:cNvPr>
          <p:cNvSpPr/>
          <p:nvPr/>
        </p:nvSpPr>
        <p:spPr>
          <a:xfrm>
            <a:off x="3326110" y="1038175"/>
            <a:ext cx="1667689" cy="666358"/>
          </a:xfrm>
          <a:prstGeom prst="rect">
            <a:avLst/>
          </a:prstGeom>
          <a:solidFill>
            <a:srgbClr val="FFD24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pt-BR" b="1" dirty="0">
                <a:solidFill>
                  <a:schemeClr val="tx1"/>
                </a:solidFill>
              </a:rPr>
              <a:t>ASSEMBLEIA</a:t>
            </a:r>
          </a:p>
        </p:txBody>
      </p:sp>
      <p:sp>
        <p:nvSpPr>
          <p:cNvPr id="5" name="Elipse 4">
            <a:extLst>
              <a:ext uri="{FF2B5EF4-FFF2-40B4-BE49-F238E27FC236}">
                <a16:creationId xmlns:a16="http://schemas.microsoft.com/office/drawing/2014/main" id="{29698FDB-AD89-4DFC-91D5-C459C4E76A05}"/>
              </a:ext>
            </a:extLst>
          </p:cNvPr>
          <p:cNvSpPr/>
          <p:nvPr/>
        </p:nvSpPr>
        <p:spPr>
          <a:xfrm>
            <a:off x="2554432" y="1890044"/>
            <a:ext cx="3229091" cy="1524586"/>
          </a:xfrm>
          <a:prstGeom prst="ellipse">
            <a:avLst/>
          </a:prstGeom>
          <a:solidFill>
            <a:schemeClr val="tx2">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pt-BR"/>
          </a:p>
        </p:txBody>
      </p:sp>
      <p:pic>
        <p:nvPicPr>
          <p:cNvPr id="10" name="Gráfico 9" descr="Homem">
            <a:extLst>
              <a:ext uri="{FF2B5EF4-FFF2-40B4-BE49-F238E27FC236}">
                <a16:creationId xmlns:a16="http://schemas.microsoft.com/office/drawing/2014/main" id="{ACBC4349-4321-4785-8B70-8B65CFF4EE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36559" y="2577558"/>
            <a:ext cx="553867" cy="553867"/>
          </a:xfrm>
          <a:prstGeom prst="rect">
            <a:avLst/>
          </a:prstGeom>
        </p:spPr>
      </p:pic>
      <p:pic>
        <p:nvPicPr>
          <p:cNvPr id="11" name="Gráfico 10" descr="Homem">
            <a:extLst>
              <a:ext uri="{FF2B5EF4-FFF2-40B4-BE49-F238E27FC236}">
                <a16:creationId xmlns:a16="http://schemas.microsoft.com/office/drawing/2014/main" id="{A8D15459-3030-4F72-B605-14459A5F1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38382" y="2229688"/>
            <a:ext cx="553867" cy="553867"/>
          </a:xfrm>
          <a:prstGeom prst="rect">
            <a:avLst/>
          </a:prstGeom>
        </p:spPr>
      </p:pic>
      <p:pic>
        <p:nvPicPr>
          <p:cNvPr id="12" name="Gráfico 11" descr="Homem">
            <a:extLst>
              <a:ext uri="{FF2B5EF4-FFF2-40B4-BE49-F238E27FC236}">
                <a16:creationId xmlns:a16="http://schemas.microsoft.com/office/drawing/2014/main" id="{209A300A-F094-46AF-BA6F-B517F3D23E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4732" y="2229688"/>
            <a:ext cx="553867" cy="553867"/>
          </a:xfrm>
          <a:prstGeom prst="rect">
            <a:avLst/>
          </a:prstGeom>
        </p:spPr>
      </p:pic>
      <p:pic>
        <p:nvPicPr>
          <p:cNvPr id="14" name="Gráfico 13" descr="Homem">
            <a:extLst>
              <a:ext uri="{FF2B5EF4-FFF2-40B4-BE49-F238E27FC236}">
                <a16:creationId xmlns:a16="http://schemas.microsoft.com/office/drawing/2014/main" id="{993B0758-6453-403A-B6C8-C0EC30665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9591" y="2574243"/>
            <a:ext cx="553867" cy="553867"/>
          </a:xfrm>
          <a:prstGeom prst="rect">
            <a:avLst/>
          </a:prstGeom>
        </p:spPr>
      </p:pic>
      <p:pic>
        <p:nvPicPr>
          <p:cNvPr id="15" name="Gráfico 14" descr="Homem">
            <a:extLst>
              <a:ext uri="{FF2B5EF4-FFF2-40B4-BE49-F238E27FC236}">
                <a16:creationId xmlns:a16="http://schemas.microsoft.com/office/drawing/2014/main" id="{BFE1A37A-BE5A-4B6D-960E-FEF0DCA54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7825" y="2236312"/>
            <a:ext cx="553867" cy="553867"/>
          </a:xfrm>
          <a:prstGeom prst="rect">
            <a:avLst/>
          </a:prstGeom>
        </p:spPr>
      </p:pic>
      <p:pic>
        <p:nvPicPr>
          <p:cNvPr id="16" name="Gráfico 15" descr="Homem">
            <a:extLst>
              <a:ext uri="{FF2B5EF4-FFF2-40B4-BE49-F238E27FC236}">
                <a16:creationId xmlns:a16="http://schemas.microsoft.com/office/drawing/2014/main" id="{E284B713-E6F2-4AC9-95FE-B36154949C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6053" y="2584182"/>
            <a:ext cx="553867" cy="553867"/>
          </a:xfrm>
          <a:prstGeom prst="rect">
            <a:avLst/>
          </a:prstGeom>
        </p:spPr>
      </p:pic>
      <p:pic>
        <p:nvPicPr>
          <p:cNvPr id="18" name="Gráfico 17" descr="Homem">
            <a:extLst>
              <a:ext uri="{FF2B5EF4-FFF2-40B4-BE49-F238E27FC236}">
                <a16:creationId xmlns:a16="http://schemas.microsoft.com/office/drawing/2014/main" id="{99DA1150-6891-4003-AF38-A4178E6FA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4295" y="2236312"/>
            <a:ext cx="553867" cy="553867"/>
          </a:xfrm>
          <a:prstGeom prst="rect">
            <a:avLst/>
          </a:prstGeom>
        </p:spPr>
      </p:pic>
      <p:pic>
        <p:nvPicPr>
          <p:cNvPr id="19" name="Gráfico 18" descr="Homem">
            <a:extLst>
              <a:ext uri="{FF2B5EF4-FFF2-40B4-BE49-F238E27FC236}">
                <a16:creationId xmlns:a16="http://schemas.microsoft.com/office/drawing/2014/main" id="{E54B908B-2BF5-48E6-AFEE-5C992FE581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82528" y="2584182"/>
            <a:ext cx="553867" cy="553867"/>
          </a:xfrm>
          <a:prstGeom prst="rect">
            <a:avLst/>
          </a:prstGeom>
        </p:spPr>
      </p:pic>
      <p:pic>
        <p:nvPicPr>
          <p:cNvPr id="20" name="Gráfico 19" descr="Homem">
            <a:extLst>
              <a:ext uri="{FF2B5EF4-FFF2-40B4-BE49-F238E27FC236}">
                <a16:creationId xmlns:a16="http://schemas.microsoft.com/office/drawing/2014/main" id="{F0316E9D-DD90-49D7-ABC4-FE649953B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0701" y="2236312"/>
            <a:ext cx="553867" cy="553867"/>
          </a:xfrm>
          <a:prstGeom prst="rect">
            <a:avLst/>
          </a:prstGeom>
        </p:spPr>
      </p:pic>
      <p:cxnSp>
        <p:nvCxnSpPr>
          <p:cNvPr id="22" name="Conector de Seta Reta 21">
            <a:extLst>
              <a:ext uri="{FF2B5EF4-FFF2-40B4-BE49-F238E27FC236}">
                <a16:creationId xmlns:a16="http://schemas.microsoft.com/office/drawing/2014/main" id="{83C29328-1BBA-4FFE-96AE-E39BCF2371C1}"/>
              </a:ext>
            </a:extLst>
          </p:cNvPr>
          <p:cNvCxnSpPr>
            <a:cxnSpLocks/>
          </p:cNvCxnSpPr>
          <p:nvPr/>
        </p:nvCxnSpPr>
        <p:spPr>
          <a:xfrm>
            <a:off x="4168978" y="3522748"/>
            <a:ext cx="0" cy="949861"/>
          </a:xfrm>
          <a:prstGeom prst="straightConnector1">
            <a:avLst/>
          </a:prstGeom>
          <a:ln w="117475" cmpd="sng">
            <a:solidFill>
              <a:schemeClr val="tx1"/>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290" name="Picture 2" descr="Resultado de imagem para IMAGEM ESTATUTO">
            <a:extLst>
              <a:ext uri="{FF2B5EF4-FFF2-40B4-BE49-F238E27FC236}">
                <a16:creationId xmlns:a16="http://schemas.microsoft.com/office/drawing/2014/main" id="{224B3A62-57C9-4A00-874A-932B026D7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522" y="4655290"/>
            <a:ext cx="2297061" cy="119654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ector de Seta Reta 28">
            <a:extLst>
              <a:ext uri="{FF2B5EF4-FFF2-40B4-BE49-F238E27FC236}">
                <a16:creationId xmlns:a16="http://schemas.microsoft.com/office/drawing/2014/main" id="{EAB20391-DEEC-4246-9403-006F57F169EA}"/>
              </a:ext>
            </a:extLst>
          </p:cNvPr>
          <p:cNvCxnSpPr>
            <a:cxnSpLocks/>
          </p:cNvCxnSpPr>
          <p:nvPr/>
        </p:nvCxnSpPr>
        <p:spPr>
          <a:xfrm>
            <a:off x="5471440" y="5253560"/>
            <a:ext cx="612947" cy="0"/>
          </a:xfrm>
          <a:prstGeom prst="straightConnector1">
            <a:avLst/>
          </a:prstGeom>
          <a:ln w="117475" cmpd="sng">
            <a:solidFill>
              <a:schemeClr val="tx1"/>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0" name="CaixaDeTexto 29">
            <a:extLst>
              <a:ext uri="{FF2B5EF4-FFF2-40B4-BE49-F238E27FC236}">
                <a16:creationId xmlns:a16="http://schemas.microsoft.com/office/drawing/2014/main" id="{32F4DA74-6158-4A83-8642-F280F6BDD4E9}"/>
              </a:ext>
            </a:extLst>
          </p:cNvPr>
          <p:cNvSpPr txBox="1"/>
          <p:nvPr/>
        </p:nvSpPr>
        <p:spPr>
          <a:xfrm>
            <a:off x="6003234" y="4930394"/>
            <a:ext cx="1421295" cy="646331"/>
          </a:xfrm>
          <a:prstGeom prst="rect">
            <a:avLst/>
          </a:prstGeom>
          <a:noFill/>
        </p:spPr>
        <p:txBody>
          <a:bodyPr wrap="square" rtlCol="0">
            <a:spAutoFit/>
          </a:bodyPr>
          <a:lstStyle/>
          <a:p>
            <a:pPr algn="ctr"/>
            <a:r>
              <a:rPr lang="pt-BR" b="1" dirty="0"/>
              <a:t>Registro em Cartório</a:t>
            </a:r>
          </a:p>
        </p:txBody>
      </p:sp>
      <p:cxnSp>
        <p:nvCxnSpPr>
          <p:cNvPr id="32" name="Conector de Seta Reta 31">
            <a:extLst>
              <a:ext uri="{FF2B5EF4-FFF2-40B4-BE49-F238E27FC236}">
                <a16:creationId xmlns:a16="http://schemas.microsoft.com/office/drawing/2014/main" id="{BF76455C-93B0-4B88-B6E1-CB21AF656D49}"/>
              </a:ext>
            </a:extLst>
          </p:cNvPr>
          <p:cNvCxnSpPr>
            <a:cxnSpLocks/>
          </p:cNvCxnSpPr>
          <p:nvPr/>
        </p:nvCxnSpPr>
        <p:spPr>
          <a:xfrm>
            <a:off x="7432761" y="5256875"/>
            <a:ext cx="612947" cy="0"/>
          </a:xfrm>
          <a:prstGeom prst="straightConnector1">
            <a:avLst/>
          </a:prstGeom>
          <a:ln w="117475" cmpd="sng">
            <a:solidFill>
              <a:schemeClr val="tx1"/>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3" name="CaixaDeTexto 32">
            <a:extLst>
              <a:ext uri="{FF2B5EF4-FFF2-40B4-BE49-F238E27FC236}">
                <a16:creationId xmlns:a16="http://schemas.microsoft.com/office/drawing/2014/main" id="{C098247A-B349-4FCD-A965-A324E34BA93F}"/>
              </a:ext>
            </a:extLst>
          </p:cNvPr>
          <p:cNvSpPr txBox="1"/>
          <p:nvPr/>
        </p:nvSpPr>
        <p:spPr>
          <a:xfrm>
            <a:off x="8087923" y="5070552"/>
            <a:ext cx="761918" cy="372646"/>
          </a:xfrm>
          <a:prstGeom prst="rect">
            <a:avLst/>
          </a:prstGeom>
          <a:noFill/>
        </p:spPr>
        <p:txBody>
          <a:bodyPr wrap="square" rtlCol="0">
            <a:spAutoFit/>
          </a:bodyPr>
          <a:lstStyle/>
          <a:p>
            <a:pPr algn="ctr"/>
            <a:r>
              <a:rPr lang="pt-BR" b="1" dirty="0"/>
              <a:t>CNPJ</a:t>
            </a:r>
          </a:p>
        </p:txBody>
      </p:sp>
    </p:spTree>
    <p:extLst>
      <p:ext uri="{BB962C8B-B14F-4D97-AF65-F5344CB8AC3E}">
        <p14:creationId xmlns:p14="http://schemas.microsoft.com/office/powerpoint/2010/main" val="285802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672667" y="846138"/>
            <a:ext cx="7944559" cy="2246769"/>
          </a:xfrm>
          <a:prstGeom prst="rect">
            <a:avLst/>
          </a:prstGeom>
          <a:noFill/>
        </p:spPr>
        <p:txBody>
          <a:bodyPr wrap="square" rtlCol="0">
            <a:spAutoFit/>
          </a:bodyPr>
          <a:lstStyle/>
          <a:p>
            <a:r>
              <a:rPr lang="pt-BR" sz="3200" dirty="0">
                <a:latin typeface="+mj-lt"/>
              </a:rPr>
              <a:t>Fundamento Legal</a:t>
            </a:r>
          </a:p>
          <a:p>
            <a:r>
              <a:rPr lang="pt-BR" dirty="0">
                <a:latin typeface="+mj-lt"/>
              </a:rPr>
              <a:t> </a:t>
            </a:r>
          </a:p>
          <a:p>
            <a:pPr marL="285750" indent="-285750">
              <a:buFont typeface="Wingdings" panose="05000000000000000000" pitchFamily="2" charset="2"/>
              <a:buChar char="Ø"/>
            </a:pPr>
            <a:r>
              <a:rPr lang="pt-BR" dirty="0">
                <a:latin typeface="+mj-lt"/>
              </a:rPr>
              <a:t>Artigos 53 a 61 do Código Civil.</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São Paulo: Associação de Moradores do Jardim das Perdizes.</a:t>
            </a:r>
          </a:p>
          <a:p>
            <a:pPr marL="285750" indent="-285750">
              <a:buFont typeface="Wingdings" panose="05000000000000000000" pitchFamily="2" charset="2"/>
              <a:buChar char="Ø"/>
            </a:pPr>
            <a:endParaRPr lang="pt-BR" dirty="0">
              <a:latin typeface="Bahnschrift" panose="020B0502040204020203" pitchFamily="34" charset="0"/>
            </a:endParaRPr>
          </a:p>
          <a:p>
            <a:endParaRPr lang="pt-BR" dirty="0">
              <a:latin typeface="Bahnschrift" panose="020B0502040204020203" pitchFamily="34" charset="0"/>
            </a:endParaRPr>
          </a:p>
        </p:txBody>
      </p:sp>
      <p:pic>
        <p:nvPicPr>
          <p:cNvPr id="3" name="Imagem 2">
            <a:extLst>
              <a:ext uri="{FF2B5EF4-FFF2-40B4-BE49-F238E27FC236}">
                <a16:creationId xmlns:a16="http://schemas.microsoft.com/office/drawing/2014/main" id="{54A57DD1-3DE6-4D9C-8DAE-0697A6493528}"/>
              </a:ext>
            </a:extLst>
          </p:cNvPr>
          <p:cNvPicPr>
            <a:picLocks noChangeAspect="1"/>
          </p:cNvPicPr>
          <p:nvPr/>
        </p:nvPicPr>
        <p:blipFill>
          <a:blip r:embed="rId5"/>
          <a:stretch>
            <a:fillRect/>
          </a:stretch>
        </p:blipFill>
        <p:spPr>
          <a:xfrm>
            <a:off x="1998647" y="2979254"/>
            <a:ext cx="4762500" cy="2457450"/>
          </a:xfrm>
          <a:prstGeom prst="rect">
            <a:avLst/>
          </a:prstGeom>
        </p:spPr>
      </p:pic>
    </p:spTree>
    <p:extLst>
      <p:ext uri="{BB962C8B-B14F-4D97-AF65-F5344CB8AC3E}">
        <p14:creationId xmlns:p14="http://schemas.microsoft.com/office/powerpoint/2010/main" val="147046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536504F6-33F2-495A-A60F-48983E240517}"/>
              </a:ext>
            </a:extLst>
          </p:cNvPr>
          <p:cNvSpPr>
            <a:spLocks noGrp="1"/>
          </p:cNvSpPr>
          <p:nvPr>
            <p:ph type="body" sz="quarter" idx="10"/>
          </p:nvPr>
        </p:nvSpPr>
        <p:spPr>
          <a:xfrm>
            <a:off x="1783219" y="3236047"/>
            <a:ext cx="3223512" cy="263149"/>
          </a:xfrm>
        </p:spPr>
        <p:txBody>
          <a:bodyPr/>
          <a:lstStyle/>
          <a:p>
            <a:r>
              <a:rPr lang="pt-BR" sz="1710" dirty="0"/>
              <a:t>Nossa conversa de hoje:</a:t>
            </a:r>
          </a:p>
        </p:txBody>
      </p:sp>
      <p:sp>
        <p:nvSpPr>
          <p:cNvPr id="3" name="Espaço Reservado para Texto 2">
            <a:extLst>
              <a:ext uri="{FF2B5EF4-FFF2-40B4-BE49-F238E27FC236}">
                <a16:creationId xmlns:a16="http://schemas.microsoft.com/office/drawing/2014/main" id="{48669793-ECCA-4550-8E79-BD41BC5D89C6}"/>
              </a:ext>
            </a:extLst>
          </p:cNvPr>
          <p:cNvSpPr>
            <a:spLocks noGrp="1"/>
          </p:cNvSpPr>
          <p:nvPr>
            <p:ph type="body" sz="quarter" idx="11"/>
          </p:nvPr>
        </p:nvSpPr>
        <p:spPr>
          <a:xfrm>
            <a:off x="5482978" y="3304632"/>
            <a:ext cx="2918728" cy="1097865"/>
          </a:xfrm>
        </p:spPr>
        <p:txBody>
          <a:bodyPr/>
          <a:lstStyle/>
          <a:p>
            <a:r>
              <a:rPr lang="pt-BR" dirty="0"/>
              <a:t>1 - Loteamento de acesso controlado</a:t>
            </a:r>
          </a:p>
          <a:p>
            <a:r>
              <a:rPr lang="pt-BR" dirty="0"/>
              <a:t>2 - Condomínio de Lotes</a:t>
            </a:r>
          </a:p>
          <a:p>
            <a:r>
              <a:rPr lang="pt-BR" dirty="0"/>
              <a:t>3 - Rateio de Despesas</a:t>
            </a:r>
          </a:p>
        </p:txBody>
      </p:sp>
    </p:spTree>
    <p:extLst>
      <p:ext uri="{BB962C8B-B14F-4D97-AF65-F5344CB8AC3E}">
        <p14:creationId xmlns:p14="http://schemas.microsoft.com/office/powerpoint/2010/main" val="64215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468233"/>
            <a:ext cx="7944559" cy="4462760"/>
          </a:xfrm>
          <a:prstGeom prst="rect">
            <a:avLst/>
          </a:prstGeom>
          <a:noFill/>
        </p:spPr>
        <p:txBody>
          <a:bodyPr wrap="square" rtlCol="0">
            <a:spAutoFit/>
          </a:bodyPr>
          <a:lstStyle/>
          <a:p>
            <a:r>
              <a:rPr lang="pt-BR" sz="3200" dirty="0">
                <a:latin typeface="+mj-lt"/>
              </a:rPr>
              <a:t>Direitos e deveres – Código Civil</a:t>
            </a:r>
          </a:p>
          <a:p>
            <a:r>
              <a:rPr lang="pt-BR" dirty="0">
                <a:latin typeface="+mj-lt"/>
              </a:rPr>
              <a:t> </a:t>
            </a:r>
          </a:p>
          <a:p>
            <a:pPr marL="285750" indent="-285750">
              <a:buFont typeface="Wingdings" panose="05000000000000000000" pitchFamily="2" charset="2"/>
              <a:buChar char="Ø"/>
            </a:pPr>
            <a:r>
              <a:rPr lang="pt-BR" dirty="0">
                <a:latin typeface="+mj-lt"/>
              </a:rPr>
              <a:t>Os associados devem ter direitos iguais mas o estatuto pode criar categorias com vantagens especiais.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A associado não pode transmitir as suas quotas, exceto em caso de transferência de propriedade do lote.</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A exclusão do associado é possível apenas em caso de justa causa, garantido o direito de defesa.</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O associado não pode ser impedido de exercer direito ou função  a ele conferidos, exceto nos casos previstos em lei ou no estatuto da Associação.</a:t>
            </a:r>
          </a:p>
          <a:p>
            <a:endParaRPr lang="pt-BR" dirty="0">
              <a:latin typeface="+mj-lt"/>
            </a:endParaRPr>
          </a:p>
          <a:p>
            <a:endParaRPr lang="pt-BR" dirty="0">
              <a:latin typeface="+mj-lt"/>
            </a:endParaRPr>
          </a:p>
        </p:txBody>
      </p:sp>
    </p:spTree>
    <p:extLst>
      <p:ext uri="{BB962C8B-B14F-4D97-AF65-F5344CB8AC3E}">
        <p14:creationId xmlns:p14="http://schemas.microsoft.com/office/powerpoint/2010/main" val="2281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173802"/>
            <a:ext cx="7944559" cy="4462760"/>
          </a:xfrm>
          <a:prstGeom prst="rect">
            <a:avLst/>
          </a:prstGeom>
          <a:noFill/>
        </p:spPr>
        <p:txBody>
          <a:bodyPr wrap="square" rtlCol="0">
            <a:spAutoFit/>
          </a:bodyPr>
          <a:lstStyle/>
          <a:p>
            <a:r>
              <a:rPr lang="pt-BR" sz="3200" dirty="0">
                <a:latin typeface="+mj-lt"/>
              </a:rPr>
              <a:t>Seus Direitos</a:t>
            </a:r>
          </a:p>
          <a:p>
            <a:r>
              <a:rPr lang="pt-BR" dirty="0">
                <a:latin typeface="+mj-lt"/>
              </a:rPr>
              <a:t> </a:t>
            </a:r>
          </a:p>
          <a:p>
            <a:pPr marL="285750" indent="-285750">
              <a:buFont typeface="Wingdings" panose="05000000000000000000" pitchFamily="2" charset="2"/>
              <a:buChar char="Ø"/>
            </a:pPr>
            <a:r>
              <a:rPr lang="pt-BR" dirty="0">
                <a:latin typeface="+mj-lt"/>
              </a:rPr>
              <a:t>Usufruir de todos os serviços oferecidos pela Associação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Sugerir à administração providências de interesse social</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Participar das assembleias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Ser candidato à administração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Votar para a eleição e destituição da administração, e todas as demais matérias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Exigir prestação de contas</a:t>
            </a:r>
          </a:p>
          <a:p>
            <a:endParaRPr lang="pt-BR" dirty="0">
              <a:latin typeface="+mj-lt"/>
            </a:endParaRPr>
          </a:p>
          <a:p>
            <a:endParaRPr lang="pt-BR" dirty="0">
              <a:latin typeface="+mj-lt"/>
            </a:endParaRPr>
          </a:p>
        </p:txBody>
      </p:sp>
    </p:spTree>
    <p:extLst>
      <p:ext uri="{BB962C8B-B14F-4D97-AF65-F5344CB8AC3E}">
        <p14:creationId xmlns:p14="http://schemas.microsoft.com/office/powerpoint/2010/main" val="228333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173802"/>
            <a:ext cx="7944559" cy="5016758"/>
          </a:xfrm>
          <a:prstGeom prst="rect">
            <a:avLst/>
          </a:prstGeom>
          <a:noFill/>
        </p:spPr>
        <p:txBody>
          <a:bodyPr wrap="square" rtlCol="0">
            <a:spAutoFit/>
          </a:bodyPr>
          <a:lstStyle/>
          <a:p>
            <a:r>
              <a:rPr lang="pt-BR" sz="3200" dirty="0">
                <a:latin typeface="+mj-lt"/>
              </a:rPr>
              <a:t>Seus Deveres</a:t>
            </a:r>
          </a:p>
          <a:p>
            <a:r>
              <a:rPr lang="pt-BR" dirty="0">
                <a:latin typeface="+mj-lt"/>
              </a:rPr>
              <a:t> </a:t>
            </a:r>
          </a:p>
          <a:p>
            <a:pPr marL="285750" indent="-285750">
              <a:buFont typeface="Wingdings" panose="05000000000000000000" pitchFamily="2" charset="2"/>
              <a:buChar char="Ø"/>
            </a:pPr>
            <a:r>
              <a:rPr lang="pt-BR" dirty="0">
                <a:latin typeface="+mj-lt"/>
              </a:rPr>
              <a:t>Cumprir e fazer cumprir as disposições do estatuto e demais regulamentos internos da Associação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Acatar e cumprir as deliberações tomadas nas assembleias e pelos órgãos da administração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Pagar nas datas corretas as despesas ordinárias e extraordinárias a que lhe couberem</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Cumprir e fazer cumprir todas as restrições impostas pela legislação, pelo estatuto, regulamentos internos da Associação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Manter atualizados os dados cadastrais e endereços para correspondência</a:t>
            </a:r>
          </a:p>
          <a:p>
            <a:endParaRPr lang="pt-BR" dirty="0">
              <a:latin typeface="+mj-lt"/>
            </a:endParaRPr>
          </a:p>
          <a:p>
            <a:endParaRPr lang="pt-BR" dirty="0">
              <a:latin typeface="+mj-lt"/>
            </a:endParaRPr>
          </a:p>
        </p:txBody>
      </p:sp>
    </p:spTree>
    <p:extLst>
      <p:ext uri="{BB962C8B-B14F-4D97-AF65-F5344CB8AC3E}">
        <p14:creationId xmlns:p14="http://schemas.microsoft.com/office/powerpoint/2010/main" val="205475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468233"/>
            <a:ext cx="7944559" cy="5016758"/>
          </a:xfrm>
          <a:prstGeom prst="rect">
            <a:avLst/>
          </a:prstGeom>
          <a:noFill/>
        </p:spPr>
        <p:txBody>
          <a:bodyPr wrap="square" rtlCol="0">
            <a:spAutoFit/>
          </a:bodyPr>
          <a:lstStyle/>
          <a:p>
            <a:r>
              <a:rPr lang="pt-BR" sz="3200" dirty="0">
                <a:latin typeface="+mj-lt"/>
              </a:rPr>
              <a:t>Receitas da Associação</a:t>
            </a:r>
          </a:p>
          <a:p>
            <a:r>
              <a:rPr lang="pt-BR" dirty="0">
                <a:latin typeface="+mj-lt"/>
              </a:rPr>
              <a:t> </a:t>
            </a:r>
          </a:p>
          <a:p>
            <a:pPr marL="285750" indent="-285750">
              <a:buFont typeface="Wingdings" panose="05000000000000000000" pitchFamily="2" charset="2"/>
              <a:buChar char="Ø"/>
            </a:pPr>
            <a:r>
              <a:rPr lang="pt-BR" dirty="0">
                <a:latin typeface="+mj-lt"/>
              </a:rPr>
              <a:t>Pagamento das contribuições ordinárias e extraordinárias pelos associados.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Contratos firmados com empresas de qualquer natureza, desde que autorizado pelo estatuto.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Doações ou demais transferências patrimoniais de qualquer natureza.</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Auxílios governamentais.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Rendimentos resultantes da gestão do seu patrimônio.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Rendimentos de licenciamento e sublicenciamento de marcas.</a:t>
            </a:r>
          </a:p>
          <a:p>
            <a:pPr marL="285750" indent="-285750">
              <a:buFont typeface="Wingdings" panose="05000000000000000000" pitchFamily="2" charset="2"/>
              <a:buChar char="Ø"/>
            </a:pPr>
            <a:endParaRPr lang="pt-BR" dirty="0">
              <a:latin typeface="+mj-lt"/>
            </a:endParaRPr>
          </a:p>
          <a:p>
            <a:endParaRPr lang="pt-BR" dirty="0">
              <a:latin typeface="+mj-lt"/>
            </a:endParaRPr>
          </a:p>
          <a:p>
            <a:endParaRPr lang="pt-BR" dirty="0">
              <a:latin typeface="+mj-lt"/>
            </a:endParaRPr>
          </a:p>
        </p:txBody>
      </p:sp>
    </p:spTree>
    <p:extLst>
      <p:ext uri="{BB962C8B-B14F-4D97-AF65-F5344CB8AC3E}">
        <p14:creationId xmlns:p14="http://schemas.microsoft.com/office/powerpoint/2010/main" val="364479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468233"/>
            <a:ext cx="7944559" cy="3908762"/>
          </a:xfrm>
          <a:prstGeom prst="rect">
            <a:avLst/>
          </a:prstGeom>
          <a:noFill/>
        </p:spPr>
        <p:txBody>
          <a:bodyPr wrap="square" rtlCol="0">
            <a:spAutoFit/>
          </a:bodyPr>
          <a:lstStyle/>
          <a:p>
            <a:r>
              <a:rPr lang="pt-BR" sz="3200" dirty="0">
                <a:latin typeface="+mj-lt"/>
              </a:rPr>
              <a:t>Despesas da Associação</a:t>
            </a:r>
          </a:p>
          <a:p>
            <a:r>
              <a:rPr lang="pt-BR" dirty="0">
                <a:latin typeface="+mj-lt"/>
              </a:rPr>
              <a:t> </a:t>
            </a:r>
          </a:p>
          <a:p>
            <a:pPr marL="285750" indent="-285750">
              <a:buFont typeface="Wingdings" panose="05000000000000000000" pitchFamily="2" charset="2"/>
              <a:buChar char="Ø"/>
            </a:pPr>
            <a:r>
              <a:rPr lang="pt-BR" dirty="0">
                <a:latin typeface="+mj-lt"/>
              </a:rPr>
              <a:t>Implantação, manutenção, conservação e melhorias de toda a infraestrutura do Loteamento.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Despesas relacionadas às áreas públicas, lazer, sistema viário e coleta de lixo.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Segurança, inclusive com contratação de serviço terceirizado.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Atuação na defesa e representação dos interesses da Associação e seus associados, perante quaisquer terceiros.</a:t>
            </a:r>
          </a:p>
          <a:p>
            <a:endParaRPr lang="pt-BR" dirty="0">
              <a:latin typeface="Bahnschrift" panose="020B0502040204020203" pitchFamily="34" charset="0"/>
            </a:endParaRPr>
          </a:p>
          <a:p>
            <a:endParaRPr lang="pt-BR" dirty="0">
              <a:latin typeface="Bahnschrift" panose="020B0502040204020203" pitchFamily="34" charset="0"/>
            </a:endParaRPr>
          </a:p>
        </p:txBody>
      </p:sp>
    </p:spTree>
    <p:extLst>
      <p:ext uri="{BB962C8B-B14F-4D97-AF65-F5344CB8AC3E}">
        <p14:creationId xmlns:p14="http://schemas.microsoft.com/office/powerpoint/2010/main" val="72819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107557"/>
            <a:ext cx="7944559" cy="5570756"/>
          </a:xfrm>
          <a:prstGeom prst="rect">
            <a:avLst/>
          </a:prstGeom>
          <a:noFill/>
        </p:spPr>
        <p:txBody>
          <a:bodyPr wrap="square" rtlCol="0">
            <a:spAutoFit/>
          </a:bodyPr>
          <a:lstStyle/>
          <a:p>
            <a:r>
              <a:rPr lang="pt-BR" sz="3200" dirty="0">
                <a:latin typeface="+mj-lt"/>
              </a:rPr>
              <a:t>Órgãos deliberativos</a:t>
            </a:r>
          </a:p>
          <a:p>
            <a:r>
              <a:rPr lang="pt-BR" dirty="0">
                <a:latin typeface="+mj-lt"/>
              </a:rPr>
              <a:t> </a:t>
            </a:r>
          </a:p>
          <a:p>
            <a:pPr marL="285750" indent="-285750">
              <a:buFont typeface="Wingdings" panose="05000000000000000000" pitchFamily="2" charset="2"/>
              <a:buChar char="Ø"/>
            </a:pPr>
            <a:r>
              <a:rPr lang="pt-BR" dirty="0">
                <a:latin typeface="+mj-lt"/>
              </a:rPr>
              <a:t>Compete exclusivamente à assembleia geral:</a:t>
            </a:r>
          </a:p>
          <a:p>
            <a:pPr marL="285750" indent="-285750">
              <a:buFont typeface="Wingdings" panose="05000000000000000000" pitchFamily="2" charset="2"/>
              <a:buChar char="Ø"/>
            </a:pPr>
            <a:endParaRPr lang="pt-BR" dirty="0">
              <a:latin typeface="+mj-lt"/>
            </a:endParaRPr>
          </a:p>
          <a:p>
            <a:pPr marL="285750" indent="-285750">
              <a:buFont typeface="Arial" panose="020B0604020202020204" pitchFamily="34" charset="0"/>
              <a:buChar char="•"/>
            </a:pPr>
            <a:r>
              <a:rPr lang="pt-BR" dirty="0">
                <a:latin typeface="+mj-lt"/>
              </a:rPr>
              <a:t>Destituir administradores; e</a:t>
            </a:r>
          </a:p>
          <a:p>
            <a:pPr marL="285750" indent="-285750">
              <a:buFont typeface="Arial" panose="020B0604020202020204" pitchFamily="34" charset="0"/>
              <a:buChar char="•"/>
            </a:pPr>
            <a:r>
              <a:rPr lang="pt-BR" dirty="0">
                <a:latin typeface="+mj-lt"/>
              </a:rPr>
              <a:t>Alterar o estatuto.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Para as deliberações acima é exigido que a assembleia seja convocada especialmente para este fim.</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Será estabelecido no estatuto da Associação:</a:t>
            </a:r>
          </a:p>
          <a:p>
            <a:pPr marL="285750" indent="-285750">
              <a:buFont typeface="Wingdings" panose="05000000000000000000" pitchFamily="2" charset="2"/>
              <a:buChar char="Ø"/>
            </a:pPr>
            <a:endParaRPr lang="pt-BR" dirty="0">
              <a:latin typeface="+mj-lt"/>
            </a:endParaRPr>
          </a:p>
          <a:p>
            <a:pPr marL="285750" indent="-285750">
              <a:buFont typeface="Arial" panose="020B0604020202020204" pitchFamily="34" charset="0"/>
              <a:buChar char="•"/>
            </a:pPr>
            <a:r>
              <a:rPr lang="pt-BR" dirty="0">
                <a:latin typeface="+mj-lt"/>
              </a:rPr>
              <a:t>O quórum de deliberação; </a:t>
            </a:r>
          </a:p>
          <a:p>
            <a:pPr marL="285750" indent="-285750">
              <a:buFont typeface="Arial" panose="020B0604020202020204" pitchFamily="34" charset="0"/>
              <a:buChar char="•"/>
            </a:pPr>
            <a:r>
              <a:rPr lang="pt-BR" dirty="0">
                <a:latin typeface="+mj-lt"/>
              </a:rPr>
              <a:t>Os critérios de eleição de administradores; e</a:t>
            </a:r>
          </a:p>
          <a:p>
            <a:pPr marL="285750" indent="-285750">
              <a:buFont typeface="Arial" panose="020B0604020202020204" pitchFamily="34" charset="0"/>
              <a:buChar char="•"/>
            </a:pPr>
            <a:r>
              <a:rPr lang="pt-BR" dirty="0">
                <a:latin typeface="+mj-lt"/>
              </a:rPr>
              <a:t>A forma de convocação dos órgãos deliberativos (assembleia, conselhos, se houver, etc.): e-mail, portal, carta com AR, etc.</a:t>
            </a:r>
          </a:p>
          <a:p>
            <a:endParaRPr lang="pt-BR" dirty="0">
              <a:latin typeface="+mj-lt"/>
            </a:endParaRPr>
          </a:p>
          <a:p>
            <a:pPr marL="285750" indent="-285750">
              <a:buFont typeface="Wingdings" panose="05000000000000000000" pitchFamily="2" charset="2"/>
              <a:buChar char="Ø"/>
            </a:pPr>
            <a:r>
              <a:rPr lang="pt-BR" dirty="0">
                <a:latin typeface="+mj-lt"/>
              </a:rPr>
              <a:t>É garantido a 1/5 dos associados o direito de promover a convocação dos órgãos deliberativos.</a:t>
            </a:r>
          </a:p>
        </p:txBody>
      </p:sp>
    </p:spTree>
    <p:extLst>
      <p:ext uri="{BB962C8B-B14F-4D97-AF65-F5344CB8AC3E}">
        <p14:creationId xmlns:p14="http://schemas.microsoft.com/office/powerpoint/2010/main" val="247332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graphicFrame>
        <p:nvGraphicFramePr>
          <p:cNvPr id="3" name="Diagrama 2">
            <a:extLst>
              <a:ext uri="{FF2B5EF4-FFF2-40B4-BE49-F238E27FC236}">
                <a16:creationId xmlns:a16="http://schemas.microsoft.com/office/drawing/2014/main" id="{79A6826D-C802-4F16-AC2C-79F22BE5E414}"/>
              </a:ext>
            </a:extLst>
          </p:cNvPr>
          <p:cNvGraphicFramePr/>
          <p:nvPr>
            <p:extLst>
              <p:ext uri="{D42A27DB-BD31-4B8C-83A1-F6EECF244321}">
                <p14:modId xmlns:p14="http://schemas.microsoft.com/office/powerpoint/2010/main" val="2760737275"/>
              </p:ext>
            </p:extLst>
          </p:nvPr>
        </p:nvGraphicFramePr>
        <p:xfrm>
          <a:off x="662009" y="158387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aixaDeTexto 4">
            <a:extLst>
              <a:ext uri="{FF2B5EF4-FFF2-40B4-BE49-F238E27FC236}">
                <a16:creationId xmlns:a16="http://schemas.microsoft.com/office/drawing/2014/main" id="{8A69A470-0B2B-4C2B-A76B-48A905F5CD6B}"/>
              </a:ext>
            </a:extLst>
          </p:cNvPr>
          <p:cNvSpPr txBox="1"/>
          <p:nvPr/>
        </p:nvSpPr>
        <p:spPr>
          <a:xfrm>
            <a:off x="3507600" y="5004388"/>
            <a:ext cx="1919628" cy="369332"/>
          </a:xfrm>
          <a:prstGeom prst="rect">
            <a:avLst/>
          </a:prstGeom>
          <a:noFill/>
        </p:spPr>
        <p:txBody>
          <a:bodyPr wrap="none" rtlCol="0">
            <a:spAutoFit/>
          </a:bodyPr>
          <a:lstStyle/>
          <a:p>
            <a:r>
              <a:rPr lang="pt-BR" b="1" dirty="0"/>
              <a:t>Presidente e Vices</a:t>
            </a:r>
          </a:p>
        </p:txBody>
      </p:sp>
      <p:cxnSp>
        <p:nvCxnSpPr>
          <p:cNvPr id="9" name="Conector de Seta Reta 8">
            <a:extLst>
              <a:ext uri="{FF2B5EF4-FFF2-40B4-BE49-F238E27FC236}">
                <a16:creationId xmlns:a16="http://schemas.microsoft.com/office/drawing/2014/main" id="{948F7D9A-C2D9-4957-9A2D-7CBC6E8D6082}"/>
              </a:ext>
            </a:extLst>
          </p:cNvPr>
          <p:cNvCxnSpPr>
            <a:cxnSpLocks/>
          </p:cNvCxnSpPr>
          <p:nvPr/>
        </p:nvCxnSpPr>
        <p:spPr>
          <a:xfrm>
            <a:off x="5759674" y="4607521"/>
            <a:ext cx="612947" cy="0"/>
          </a:xfrm>
          <a:prstGeom prst="straightConnector1">
            <a:avLst/>
          </a:prstGeom>
          <a:ln w="117475" cmpd="sng">
            <a:solidFill>
              <a:schemeClr val="tx1"/>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67BFD8AD-24F6-4BBE-BA37-3CA0090B2CEC}"/>
              </a:ext>
            </a:extLst>
          </p:cNvPr>
          <p:cNvSpPr txBox="1"/>
          <p:nvPr/>
        </p:nvSpPr>
        <p:spPr>
          <a:xfrm>
            <a:off x="2941866" y="1492469"/>
            <a:ext cx="2753139" cy="4308872"/>
          </a:xfrm>
          <a:prstGeom prst="rect">
            <a:avLst/>
          </a:prstGeom>
          <a:noFill/>
        </p:spPr>
        <p:txBody>
          <a:bodyPr wrap="square" rtlCol="0">
            <a:spAutoFit/>
          </a:bodyPr>
          <a:lstStyle/>
          <a:p>
            <a:pPr algn="r"/>
            <a:r>
              <a:rPr lang="pt-BR" sz="3200" b="1" dirty="0">
                <a:latin typeface="Bahnschrift" panose="020B0502040204020203" pitchFamily="34" charset="0"/>
              </a:rPr>
              <a:t>Organograma</a:t>
            </a:r>
          </a:p>
          <a:p>
            <a:pPr algn="r"/>
            <a:endParaRPr lang="pt-BR" sz="3200" b="1" dirty="0">
              <a:latin typeface="Bahnschrift" panose="020B0502040204020203" pitchFamily="34" charset="0"/>
            </a:endParaRPr>
          </a:p>
          <a:p>
            <a:pPr algn="r"/>
            <a:endParaRPr lang="pt-BR" sz="3200" b="1" dirty="0">
              <a:latin typeface="Bahnschrift" panose="020B0502040204020203" pitchFamily="34" charset="0"/>
            </a:endParaRPr>
          </a:p>
          <a:p>
            <a:pPr algn="r"/>
            <a:endParaRPr lang="pt-BR" sz="3200" b="1" dirty="0">
              <a:latin typeface="Bahnschrift" panose="020B0502040204020203" pitchFamily="34" charset="0"/>
            </a:endParaRPr>
          </a:p>
          <a:p>
            <a:pPr algn="r"/>
            <a:endParaRPr lang="pt-BR" sz="3200" b="1" dirty="0">
              <a:latin typeface="Bahnschrift" panose="020B0502040204020203" pitchFamily="34" charset="0"/>
            </a:endParaRPr>
          </a:p>
          <a:p>
            <a:pPr algn="r"/>
            <a:endParaRPr lang="pt-BR" sz="3200" b="1" dirty="0">
              <a:latin typeface="Bahnschrift" panose="020B0502040204020203" pitchFamily="34" charset="0"/>
            </a:endParaRPr>
          </a:p>
          <a:p>
            <a:pPr algn="r"/>
            <a:endParaRPr lang="pt-BR" sz="3200" b="1" dirty="0">
              <a:latin typeface="Bahnschrift" panose="020B0502040204020203" pitchFamily="34" charset="0"/>
            </a:endParaRPr>
          </a:p>
          <a:p>
            <a:pPr algn="r"/>
            <a:endParaRPr lang="pt-BR" sz="3200" b="1" dirty="0">
              <a:latin typeface="Bahnschrift" panose="020B0502040204020203" pitchFamily="34" charset="0"/>
            </a:endParaRPr>
          </a:p>
          <a:p>
            <a:pPr algn="r"/>
            <a:endParaRPr lang="pt-BR" b="1" dirty="0">
              <a:latin typeface="Bahnschrift" panose="020B0502040204020203" pitchFamily="34" charset="0"/>
            </a:endParaRPr>
          </a:p>
        </p:txBody>
      </p:sp>
      <p:sp>
        <p:nvSpPr>
          <p:cNvPr id="7" name="CaixaDeTexto 6">
            <a:extLst>
              <a:ext uri="{FF2B5EF4-FFF2-40B4-BE49-F238E27FC236}">
                <a16:creationId xmlns:a16="http://schemas.microsoft.com/office/drawing/2014/main" id="{857D6BE8-6105-4725-A184-2BA635C512D1}"/>
              </a:ext>
            </a:extLst>
          </p:cNvPr>
          <p:cNvSpPr txBox="1"/>
          <p:nvPr/>
        </p:nvSpPr>
        <p:spPr>
          <a:xfrm>
            <a:off x="6482889" y="2493275"/>
            <a:ext cx="2259031" cy="369332"/>
          </a:xfrm>
          <a:prstGeom prst="rect">
            <a:avLst/>
          </a:prstGeom>
          <a:noFill/>
        </p:spPr>
        <p:txBody>
          <a:bodyPr wrap="square" rtlCol="0">
            <a:spAutoFit/>
          </a:bodyPr>
          <a:lstStyle/>
          <a:p>
            <a:r>
              <a:rPr lang="pt-BR" b="1" dirty="0"/>
              <a:t>Definição de quóruns</a:t>
            </a:r>
          </a:p>
        </p:txBody>
      </p:sp>
      <p:cxnSp>
        <p:nvCxnSpPr>
          <p:cNvPr id="12" name="Conector de Seta Reta 11">
            <a:extLst>
              <a:ext uri="{FF2B5EF4-FFF2-40B4-BE49-F238E27FC236}">
                <a16:creationId xmlns:a16="http://schemas.microsoft.com/office/drawing/2014/main" id="{18AF595D-43B9-4242-8CC0-EDD4BF7FB7DC}"/>
              </a:ext>
            </a:extLst>
          </p:cNvPr>
          <p:cNvCxnSpPr>
            <a:cxnSpLocks/>
          </p:cNvCxnSpPr>
          <p:nvPr/>
        </p:nvCxnSpPr>
        <p:spPr>
          <a:xfrm>
            <a:off x="5753050" y="2692586"/>
            <a:ext cx="612947" cy="0"/>
          </a:xfrm>
          <a:prstGeom prst="straightConnector1">
            <a:avLst/>
          </a:prstGeom>
          <a:ln w="117475" cmpd="sng">
            <a:solidFill>
              <a:schemeClr val="tx1"/>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CaixaDeTexto 10">
            <a:extLst>
              <a:ext uri="{FF2B5EF4-FFF2-40B4-BE49-F238E27FC236}">
                <a16:creationId xmlns:a16="http://schemas.microsoft.com/office/drawing/2014/main" id="{6F8B8F6D-06CC-471C-9A39-84213C9EF1B9}"/>
              </a:ext>
            </a:extLst>
          </p:cNvPr>
          <p:cNvSpPr txBox="1"/>
          <p:nvPr/>
        </p:nvSpPr>
        <p:spPr>
          <a:xfrm>
            <a:off x="6501958" y="4145856"/>
            <a:ext cx="2556277" cy="923330"/>
          </a:xfrm>
          <a:prstGeom prst="rect">
            <a:avLst/>
          </a:prstGeom>
          <a:noFill/>
        </p:spPr>
        <p:txBody>
          <a:bodyPr wrap="none" rtlCol="0">
            <a:spAutoFit/>
          </a:bodyPr>
          <a:lstStyle/>
          <a:p>
            <a:pPr algn="ctr"/>
            <a:r>
              <a:rPr lang="pt-BR" b="1" dirty="0"/>
              <a:t>Forma de representação </a:t>
            </a:r>
          </a:p>
          <a:p>
            <a:pPr algn="ctr"/>
            <a:r>
              <a:rPr lang="pt-BR" b="1" dirty="0"/>
              <a:t>(assinatura conjunta </a:t>
            </a:r>
          </a:p>
          <a:p>
            <a:pPr algn="ctr"/>
            <a:r>
              <a:rPr lang="pt-BR" b="1" dirty="0"/>
              <a:t>ou isolada) </a:t>
            </a:r>
          </a:p>
        </p:txBody>
      </p:sp>
      <p:cxnSp>
        <p:nvCxnSpPr>
          <p:cNvPr id="14" name="Conector de Seta Reta 13">
            <a:extLst>
              <a:ext uri="{FF2B5EF4-FFF2-40B4-BE49-F238E27FC236}">
                <a16:creationId xmlns:a16="http://schemas.microsoft.com/office/drawing/2014/main" id="{07313E4F-C472-4741-9E15-D39963276155}"/>
              </a:ext>
            </a:extLst>
          </p:cNvPr>
          <p:cNvCxnSpPr>
            <a:cxnSpLocks/>
          </p:cNvCxnSpPr>
          <p:nvPr/>
        </p:nvCxnSpPr>
        <p:spPr>
          <a:xfrm>
            <a:off x="5753050" y="3636799"/>
            <a:ext cx="612947" cy="0"/>
          </a:xfrm>
          <a:prstGeom prst="straightConnector1">
            <a:avLst/>
          </a:prstGeom>
          <a:ln w="117475" cmpd="sng">
            <a:solidFill>
              <a:schemeClr val="tx1"/>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CaixaDeTexto 14">
            <a:extLst>
              <a:ext uri="{FF2B5EF4-FFF2-40B4-BE49-F238E27FC236}">
                <a16:creationId xmlns:a16="http://schemas.microsoft.com/office/drawing/2014/main" id="{2271394C-E6CA-4878-BA21-72B22D9F4618}"/>
              </a:ext>
            </a:extLst>
          </p:cNvPr>
          <p:cNvSpPr txBox="1"/>
          <p:nvPr/>
        </p:nvSpPr>
        <p:spPr>
          <a:xfrm>
            <a:off x="6492953" y="3381653"/>
            <a:ext cx="2655920" cy="369332"/>
          </a:xfrm>
          <a:prstGeom prst="rect">
            <a:avLst/>
          </a:prstGeom>
          <a:noFill/>
        </p:spPr>
        <p:txBody>
          <a:bodyPr wrap="none" rtlCol="0">
            <a:spAutoFit/>
          </a:bodyPr>
          <a:lstStyle/>
          <a:p>
            <a:r>
              <a:rPr lang="pt-BR" b="1" dirty="0"/>
              <a:t>Definição de competência</a:t>
            </a:r>
          </a:p>
        </p:txBody>
      </p:sp>
    </p:spTree>
    <p:extLst>
      <p:ext uri="{BB962C8B-B14F-4D97-AF65-F5344CB8AC3E}">
        <p14:creationId xmlns:p14="http://schemas.microsoft.com/office/powerpoint/2010/main" val="247643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312528"/>
            <a:ext cx="7944559" cy="4185761"/>
          </a:xfrm>
          <a:prstGeom prst="rect">
            <a:avLst/>
          </a:prstGeom>
          <a:noFill/>
        </p:spPr>
        <p:txBody>
          <a:bodyPr wrap="square" rtlCol="0">
            <a:spAutoFit/>
          </a:bodyPr>
          <a:lstStyle/>
          <a:p>
            <a:r>
              <a:rPr lang="pt-BR" sz="3200" dirty="0">
                <a:latin typeface="+mj-lt"/>
              </a:rPr>
              <a:t>Assembleias</a:t>
            </a:r>
          </a:p>
          <a:p>
            <a:endParaRPr lang="pt-BR" dirty="0">
              <a:latin typeface="+mj-lt"/>
            </a:endParaRPr>
          </a:p>
          <a:p>
            <a:pPr marL="285750" indent="-285750">
              <a:buFont typeface="Wingdings" panose="05000000000000000000" pitchFamily="2" charset="2"/>
              <a:buChar char="Ø"/>
            </a:pPr>
            <a:r>
              <a:rPr lang="pt-BR" dirty="0">
                <a:latin typeface="+mj-lt"/>
              </a:rPr>
              <a:t>A assembleia ordinária deverá ser realizada até 30/4 de cada exercício, referente ao exercício anterior, e terá como objetivo o seguinte:</a:t>
            </a:r>
          </a:p>
          <a:p>
            <a:pPr marL="285750" indent="-285750">
              <a:buFont typeface="Wingdings" panose="05000000000000000000" pitchFamily="2" charset="2"/>
              <a:buChar char="Ø"/>
            </a:pPr>
            <a:endParaRPr lang="pt-BR" dirty="0">
              <a:latin typeface="+mj-lt"/>
            </a:endParaRPr>
          </a:p>
          <a:p>
            <a:pPr marL="285750" indent="-285750">
              <a:buFont typeface="Arial" panose="020B0604020202020204" pitchFamily="34" charset="0"/>
              <a:buChar char="•"/>
            </a:pPr>
            <a:r>
              <a:rPr lang="pt-BR" dirty="0">
                <a:latin typeface="+mj-lt"/>
              </a:rPr>
              <a:t>Aprovar as contas da administração</a:t>
            </a:r>
          </a:p>
          <a:p>
            <a:pPr marL="285750" indent="-285750">
              <a:buFont typeface="Arial" panose="020B0604020202020204" pitchFamily="34" charset="0"/>
              <a:buChar char="•"/>
            </a:pPr>
            <a:endParaRPr lang="pt-BR" dirty="0">
              <a:latin typeface="+mj-lt"/>
            </a:endParaRPr>
          </a:p>
          <a:p>
            <a:pPr marL="285750" indent="-285750">
              <a:buFont typeface="Arial" panose="020B0604020202020204" pitchFamily="34" charset="0"/>
              <a:buChar char="•"/>
            </a:pPr>
            <a:r>
              <a:rPr lang="pt-BR" dirty="0">
                <a:latin typeface="+mj-lt"/>
              </a:rPr>
              <a:t>Destinação do resultado do exercício porém </a:t>
            </a:r>
          </a:p>
          <a:p>
            <a:pPr marL="285750" indent="-285750">
              <a:buFont typeface="Arial" panose="020B0604020202020204" pitchFamily="34" charset="0"/>
              <a:buChar char="•"/>
            </a:pPr>
            <a:endParaRPr lang="pt-BR" dirty="0">
              <a:latin typeface="+mj-lt"/>
            </a:endParaRPr>
          </a:p>
          <a:p>
            <a:pPr marL="285750" indent="-285750">
              <a:buFont typeface="Arial" panose="020B0604020202020204" pitchFamily="34" charset="0"/>
              <a:buChar char="•"/>
            </a:pPr>
            <a:r>
              <a:rPr lang="pt-BR" dirty="0">
                <a:latin typeface="+mj-lt"/>
              </a:rPr>
              <a:t>NÃO PODE DISTRIBUIR LUCROS</a:t>
            </a:r>
          </a:p>
          <a:p>
            <a:pPr marL="285750" indent="-285750">
              <a:buFont typeface="Arial" panose="020B0604020202020204" pitchFamily="34" charset="0"/>
              <a:buChar char="•"/>
            </a:pPr>
            <a:endParaRPr lang="pt-BR" dirty="0">
              <a:latin typeface="+mj-lt"/>
            </a:endParaRPr>
          </a:p>
          <a:p>
            <a:pPr marL="285750" indent="-285750">
              <a:buFont typeface="Arial" panose="020B0604020202020204" pitchFamily="34" charset="0"/>
              <a:buChar char="•"/>
            </a:pPr>
            <a:r>
              <a:rPr lang="pt-BR" dirty="0">
                <a:latin typeface="+mj-lt"/>
              </a:rPr>
              <a:t>Eleição, destituição e reeleição dos administradores</a:t>
            </a:r>
          </a:p>
          <a:p>
            <a:pPr marL="285750" indent="-285750">
              <a:buFont typeface="Arial" panose="020B0604020202020204" pitchFamily="34" charset="0"/>
              <a:buChar char="•"/>
            </a:pPr>
            <a:endParaRPr lang="pt-BR" dirty="0">
              <a:latin typeface="+mj-lt"/>
            </a:endParaRPr>
          </a:p>
          <a:p>
            <a:pPr marL="285750" indent="-285750">
              <a:buFont typeface="Arial" panose="020B0604020202020204" pitchFamily="34" charset="0"/>
              <a:buChar char="•"/>
            </a:pPr>
            <a:endParaRPr lang="pt-BR" dirty="0">
              <a:latin typeface="Bahnschrift" panose="020B0502040204020203" pitchFamily="34" charset="0"/>
            </a:endParaRPr>
          </a:p>
        </p:txBody>
      </p:sp>
    </p:spTree>
    <p:extLst>
      <p:ext uri="{BB962C8B-B14F-4D97-AF65-F5344CB8AC3E}">
        <p14:creationId xmlns:p14="http://schemas.microsoft.com/office/powerpoint/2010/main" val="218556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107557"/>
            <a:ext cx="7944559" cy="4185761"/>
          </a:xfrm>
          <a:prstGeom prst="rect">
            <a:avLst/>
          </a:prstGeom>
          <a:noFill/>
        </p:spPr>
        <p:txBody>
          <a:bodyPr wrap="square" rtlCol="0">
            <a:spAutoFit/>
          </a:bodyPr>
          <a:lstStyle/>
          <a:p>
            <a:r>
              <a:rPr lang="pt-BR" sz="3200" dirty="0">
                <a:latin typeface="+mj-lt"/>
              </a:rPr>
              <a:t>Deveres dos Administradores</a:t>
            </a:r>
          </a:p>
          <a:p>
            <a:r>
              <a:rPr lang="pt-BR" dirty="0">
                <a:latin typeface="+mj-lt"/>
              </a:rPr>
              <a:t> </a:t>
            </a:r>
          </a:p>
          <a:p>
            <a:pPr marL="285750" indent="-285750">
              <a:buFont typeface="Wingdings" panose="05000000000000000000" pitchFamily="2" charset="2"/>
              <a:buChar char="Ø"/>
            </a:pPr>
            <a:r>
              <a:rPr lang="pt-BR" dirty="0">
                <a:latin typeface="+mj-lt"/>
              </a:rPr>
              <a:t>Possibilidade de aplicação subsidiária da Lei de Sociedades Anônimas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Dever de representação da Associação</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Dever de cumprir as obrigações estabelecidas na lei, no estatuto e nas demais regulamentações</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Dever de diligência</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Dever de lealdade</a:t>
            </a:r>
          </a:p>
          <a:p>
            <a:pPr marL="285750" indent="-285750">
              <a:buFont typeface="Wingdings" panose="05000000000000000000" pitchFamily="2" charset="2"/>
              <a:buChar char="Ø"/>
            </a:pPr>
            <a:endParaRPr lang="pt-BR" dirty="0">
              <a:latin typeface="+mj-lt"/>
            </a:endParaRPr>
          </a:p>
          <a:p>
            <a:pPr marL="285750" indent="-285750">
              <a:buFont typeface="Wingdings" panose="05000000000000000000" pitchFamily="2" charset="2"/>
              <a:buChar char="Ø"/>
            </a:pPr>
            <a:r>
              <a:rPr lang="pt-BR" dirty="0">
                <a:latin typeface="+mj-lt"/>
              </a:rPr>
              <a:t>Dever de informar e prestar contas</a:t>
            </a:r>
          </a:p>
        </p:txBody>
      </p:sp>
    </p:spTree>
    <p:extLst>
      <p:ext uri="{BB962C8B-B14F-4D97-AF65-F5344CB8AC3E}">
        <p14:creationId xmlns:p14="http://schemas.microsoft.com/office/powerpoint/2010/main" val="3600107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1107557"/>
            <a:ext cx="7944559" cy="4462760"/>
          </a:xfrm>
          <a:prstGeom prst="rect">
            <a:avLst/>
          </a:prstGeom>
          <a:noFill/>
        </p:spPr>
        <p:txBody>
          <a:bodyPr wrap="square" rtlCol="0">
            <a:spAutoFit/>
          </a:bodyPr>
          <a:lstStyle/>
          <a:p>
            <a:r>
              <a:rPr lang="pt-BR" sz="3200" dirty="0">
                <a:latin typeface="+mj-lt"/>
              </a:rPr>
              <a:t>Dissolução</a:t>
            </a:r>
          </a:p>
          <a:p>
            <a:r>
              <a:rPr lang="pt-BR" dirty="0">
                <a:latin typeface="+mj-lt"/>
              </a:rPr>
              <a:t> </a:t>
            </a:r>
          </a:p>
          <a:p>
            <a:pPr marL="285750" indent="-285750">
              <a:buFont typeface="Wingdings" panose="05000000000000000000" pitchFamily="2" charset="2"/>
              <a:buChar char="Ø"/>
            </a:pPr>
            <a:r>
              <a:rPr lang="pt-BR" dirty="0">
                <a:latin typeface="+mj-lt"/>
              </a:rPr>
              <a:t>Em caso de dissolução da associação, o remanescente de seu patrimônio líquido será destinado às entidades de fins não econômicos designada no estatuto, ou, em caso de omissão, por deliberação dos seus associados, à instituição municipal, estadual ou federal, de fins não idênticos ou semelhantes.</a:t>
            </a:r>
          </a:p>
          <a:p>
            <a:pPr marL="285750" indent="-285750">
              <a:buFont typeface="Wingdings" panose="05000000000000000000" pitchFamily="2" charset="2"/>
              <a:buChar char="Ø"/>
            </a:pPr>
            <a:endParaRPr lang="pt-BR" dirty="0">
              <a:latin typeface="+mj-lt"/>
            </a:endParaRPr>
          </a:p>
          <a:p>
            <a:pPr marL="285750" indent="-285750" algn="just">
              <a:buFont typeface="Wingdings" panose="05000000000000000000" pitchFamily="2" charset="2"/>
              <a:buChar char="Ø"/>
            </a:pPr>
            <a:r>
              <a:rPr lang="pt-BR" dirty="0">
                <a:latin typeface="+mj-lt"/>
              </a:rPr>
              <a:t>Poderá ser estabelecido em estatuto ou por deliberação dos associados que o remanescente de seu patrimônio líquido será restituído aos associados que efetuaram pagamento das contribuições.</a:t>
            </a:r>
          </a:p>
          <a:p>
            <a:pPr marL="285750" indent="-285750" algn="just">
              <a:buFont typeface="Wingdings" panose="05000000000000000000" pitchFamily="2" charset="2"/>
              <a:buChar char="Ø"/>
            </a:pPr>
            <a:endParaRPr lang="pt-BR" dirty="0">
              <a:latin typeface="+mj-lt"/>
            </a:endParaRPr>
          </a:p>
          <a:p>
            <a:pPr marL="285750" indent="-285750" algn="just">
              <a:buFont typeface="Wingdings" panose="05000000000000000000" pitchFamily="2" charset="2"/>
              <a:buChar char="Ø"/>
            </a:pPr>
            <a:r>
              <a:rPr lang="pt-BR" dirty="0">
                <a:latin typeface="+mj-lt"/>
              </a:rPr>
              <a:t>Não existindo no Município, Estado, no Distrito Federal ou no Território, em que a associação tiver sede, instituições nas condições indicadas, os valores remanescentes serão devolvidos à Fazenda do Estado, do Distrito Federal ou da União.</a:t>
            </a:r>
          </a:p>
        </p:txBody>
      </p:sp>
    </p:spTree>
    <p:extLst>
      <p:ext uri="{BB962C8B-B14F-4D97-AF65-F5344CB8AC3E}">
        <p14:creationId xmlns:p14="http://schemas.microsoft.com/office/powerpoint/2010/main" val="333638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4A5FB17-1A3B-42AC-888A-73D7CC67CFB1}"/>
              </a:ext>
            </a:extLst>
          </p:cNvPr>
          <p:cNvSpPr>
            <a:spLocks noGrp="1"/>
          </p:cNvSpPr>
          <p:nvPr>
            <p:ph type="body" sz="quarter" idx="10"/>
          </p:nvPr>
        </p:nvSpPr>
        <p:spPr>
          <a:xfrm>
            <a:off x="457236" y="3103001"/>
            <a:ext cx="1806081" cy="290849"/>
          </a:xfrm>
        </p:spPr>
        <p:txBody>
          <a:bodyPr/>
          <a:lstStyle/>
          <a:p>
            <a:r>
              <a:rPr lang="pt-BR" dirty="0"/>
              <a:t>Sistemas legais</a:t>
            </a:r>
          </a:p>
        </p:txBody>
      </p:sp>
      <p:sp>
        <p:nvSpPr>
          <p:cNvPr id="3" name="Espaço Reservado para Texto 2">
            <a:extLst>
              <a:ext uri="{FF2B5EF4-FFF2-40B4-BE49-F238E27FC236}">
                <a16:creationId xmlns:a16="http://schemas.microsoft.com/office/drawing/2014/main" id="{4F4BB869-ADF7-41A1-86EF-A80DF0780B4E}"/>
              </a:ext>
            </a:extLst>
          </p:cNvPr>
          <p:cNvSpPr>
            <a:spLocks noGrp="1"/>
          </p:cNvSpPr>
          <p:nvPr>
            <p:ph type="body" sz="quarter" idx="11"/>
          </p:nvPr>
        </p:nvSpPr>
        <p:spPr/>
        <p:txBody>
          <a:bodyPr/>
          <a:lstStyle/>
          <a:p>
            <a:r>
              <a:rPr lang="pt-BR" dirty="0"/>
              <a:t>CONFORMAÇÃO JURÍDICA DE EMPREENDIMENTOS IMOBILIÁRIOS</a:t>
            </a:r>
          </a:p>
        </p:txBody>
      </p:sp>
      <p:sp>
        <p:nvSpPr>
          <p:cNvPr id="4" name="Subtítulo 3">
            <a:extLst>
              <a:ext uri="{FF2B5EF4-FFF2-40B4-BE49-F238E27FC236}">
                <a16:creationId xmlns:a16="http://schemas.microsoft.com/office/drawing/2014/main" id="{19E9F9B9-1662-4B7F-971E-5446212F80A7}"/>
              </a:ext>
            </a:extLst>
          </p:cNvPr>
          <p:cNvSpPr>
            <a:spLocks noGrp="1"/>
          </p:cNvSpPr>
          <p:nvPr>
            <p:ph type="subTitle" idx="1"/>
          </p:nvPr>
        </p:nvSpPr>
        <p:spPr/>
        <p:txBody>
          <a:bodyPr/>
          <a:lstStyle/>
          <a:p>
            <a:r>
              <a:rPr lang="pt-BR" sz="1710" dirty="0"/>
              <a:t>Lei nº 4.591/64</a:t>
            </a:r>
          </a:p>
          <a:p>
            <a:endParaRPr lang="pt-BR" sz="1800" dirty="0"/>
          </a:p>
          <a:p>
            <a:r>
              <a:rPr lang="pt-BR" sz="1800" dirty="0"/>
              <a:t>Incorporações Imobiliárias (condomínio)</a:t>
            </a:r>
          </a:p>
          <a:p>
            <a:endParaRPr lang="pt-BR" sz="1710" dirty="0"/>
          </a:p>
        </p:txBody>
      </p:sp>
      <p:pic>
        <p:nvPicPr>
          <p:cNvPr id="17" name="Espaço Reservado para Imagem 16" descr="Uma imagem contendo edifício, ao ar livre, céu, grande&#10;&#10;Descrição gerada automaticamente">
            <a:extLst>
              <a:ext uri="{FF2B5EF4-FFF2-40B4-BE49-F238E27FC236}">
                <a16:creationId xmlns:a16="http://schemas.microsoft.com/office/drawing/2014/main" id="{DD92956F-E119-442B-8BE4-2806A7F7355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3369" r="33369"/>
          <a:stretch>
            <a:fillRect/>
          </a:stretch>
        </p:blipFill>
        <p:spPr/>
      </p:pic>
      <p:sp>
        <p:nvSpPr>
          <p:cNvPr id="8" name="Espaço Reservado para Texto 7">
            <a:extLst>
              <a:ext uri="{FF2B5EF4-FFF2-40B4-BE49-F238E27FC236}">
                <a16:creationId xmlns:a16="http://schemas.microsoft.com/office/drawing/2014/main" id="{08BA8827-2A29-406E-A83B-48B505B036DF}"/>
              </a:ext>
            </a:extLst>
          </p:cNvPr>
          <p:cNvSpPr>
            <a:spLocks noGrp="1"/>
          </p:cNvSpPr>
          <p:nvPr>
            <p:ph type="body" sz="quarter" idx="15"/>
          </p:nvPr>
        </p:nvSpPr>
        <p:spPr/>
        <p:txBody>
          <a:bodyPr>
            <a:normAutofit/>
          </a:bodyPr>
          <a:lstStyle/>
          <a:p>
            <a:r>
              <a:rPr lang="pt-BR" sz="1800" dirty="0">
                <a:latin typeface="Verdana" panose="020B0604030504040204" pitchFamily="34" charset="0"/>
                <a:ea typeface="Verdana" panose="020B0604030504040204" pitchFamily="34" charset="0"/>
                <a:cs typeface="Verdana" panose="020B0604030504040204" pitchFamily="34" charset="0"/>
              </a:rPr>
              <a:t>Lei nº 6.766/79</a:t>
            </a:r>
          </a:p>
          <a:p>
            <a:endParaRPr lang="pt-BR" sz="1800" dirty="0">
              <a:latin typeface="Verdana" panose="020B0604030504040204" pitchFamily="34" charset="0"/>
              <a:ea typeface="Verdana" panose="020B0604030504040204" pitchFamily="34" charset="0"/>
              <a:cs typeface="Verdana" panose="020B0604030504040204" pitchFamily="34" charset="0"/>
            </a:endParaRPr>
          </a:p>
          <a:p>
            <a:r>
              <a:rPr lang="pt-BR" sz="1800" dirty="0">
                <a:latin typeface="Verdana" panose="020B0604030504040204" pitchFamily="34" charset="0"/>
                <a:ea typeface="Verdana" panose="020B0604030504040204" pitchFamily="34" charset="0"/>
                <a:cs typeface="Verdana" panose="020B0604030504040204" pitchFamily="34" charset="0"/>
              </a:rPr>
              <a:t>Loteamentos</a:t>
            </a:r>
          </a:p>
          <a:p>
            <a:endParaRPr lang="pt-BR" sz="1710" dirty="0"/>
          </a:p>
        </p:txBody>
      </p:sp>
      <p:sp>
        <p:nvSpPr>
          <p:cNvPr id="9" name="Espaço Reservado para Texto 8">
            <a:extLst>
              <a:ext uri="{FF2B5EF4-FFF2-40B4-BE49-F238E27FC236}">
                <a16:creationId xmlns:a16="http://schemas.microsoft.com/office/drawing/2014/main" id="{E07F6918-D6DD-4027-95D7-D34F48C241B6}"/>
              </a:ext>
            </a:extLst>
          </p:cNvPr>
          <p:cNvSpPr>
            <a:spLocks noGrp="1"/>
          </p:cNvSpPr>
          <p:nvPr>
            <p:ph type="body" sz="quarter" idx="16"/>
          </p:nvPr>
        </p:nvSpPr>
        <p:spPr/>
        <p:txBody>
          <a:bodyPr>
            <a:normAutofit/>
          </a:bodyPr>
          <a:lstStyle/>
          <a:p>
            <a:r>
              <a:rPr lang="pt-BR" sz="1800" dirty="0">
                <a:latin typeface="Verdana" panose="020B0604030504040204" pitchFamily="34" charset="0"/>
                <a:ea typeface="Verdana" panose="020B0604030504040204" pitchFamily="34" charset="0"/>
                <a:cs typeface="Verdana" panose="020B0604030504040204" pitchFamily="34" charset="0"/>
              </a:rPr>
              <a:t>Lei nº 10.406/02 CC</a:t>
            </a:r>
          </a:p>
          <a:p>
            <a:endParaRPr lang="pt-BR" sz="1800" dirty="0">
              <a:latin typeface="Verdana" panose="020B0604030504040204" pitchFamily="34" charset="0"/>
              <a:ea typeface="Verdana" panose="020B0604030504040204" pitchFamily="34" charset="0"/>
              <a:cs typeface="Verdana" panose="020B0604030504040204" pitchFamily="34" charset="0"/>
            </a:endParaRPr>
          </a:p>
          <a:p>
            <a:r>
              <a:rPr lang="pt-BR" sz="1800" dirty="0">
                <a:latin typeface="Verdana" panose="020B0604030504040204" pitchFamily="34" charset="0"/>
                <a:ea typeface="Verdana" panose="020B0604030504040204" pitchFamily="34" charset="0"/>
                <a:cs typeface="Verdana" panose="020B0604030504040204" pitchFamily="34" charset="0"/>
              </a:rPr>
              <a:t>Condomínios</a:t>
            </a:r>
          </a:p>
          <a:p>
            <a:endParaRPr lang="pt-BR" sz="1710" dirty="0"/>
          </a:p>
        </p:txBody>
      </p:sp>
      <p:pic>
        <p:nvPicPr>
          <p:cNvPr id="15" name="Espaço Reservado para Imagem 14" descr="Uma imagem contendo edifício, teto&#10;&#10;Descrição gerada automaticamente">
            <a:extLst>
              <a:ext uri="{FF2B5EF4-FFF2-40B4-BE49-F238E27FC236}">
                <a16:creationId xmlns:a16="http://schemas.microsoft.com/office/drawing/2014/main" id="{EF2AA1E6-9660-4EF0-B8C0-1DE0E53FBD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33" r="32133"/>
          <a:stretch>
            <a:fillRect/>
          </a:stretch>
        </p:blipFill>
        <p:spPr/>
      </p:pic>
      <p:pic>
        <p:nvPicPr>
          <p:cNvPr id="23" name="Espaço Reservado para Imagem 22" descr="Uma imagem contendo edifício, grama, ao ar livre, árvore&#10;&#10;Descrição gerada automaticamente">
            <a:extLst>
              <a:ext uri="{FF2B5EF4-FFF2-40B4-BE49-F238E27FC236}">
                <a16:creationId xmlns:a16="http://schemas.microsoft.com/office/drawing/2014/main" id="{1D3E04F8-ADE4-4A80-B4FC-0A78E084712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7170" r="27170"/>
          <a:stretch>
            <a:fillRect/>
          </a:stretch>
        </p:blipFill>
        <p:spPr/>
      </p:pic>
    </p:spTree>
    <p:extLst>
      <p:ext uri="{BB962C8B-B14F-4D97-AF65-F5344CB8AC3E}">
        <p14:creationId xmlns:p14="http://schemas.microsoft.com/office/powerpoint/2010/main" val="315809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920969"/>
            <a:ext cx="7944559" cy="5016758"/>
          </a:xfrm>
          <a:prstGeom prst="rect">
            <a:avLst/>
          </a:prstGeom>
          <a:noFill/>
        </p:spPr>
        <p:txBody>
          <a:bodyPr wrap="square" rtlCol="0">
            <a:spAutoFit/>
          </a:bodyPr>
          <a:lstStyle/>
          <a:p>
            <a:r>
              <a:rPr lang="pt-BR" sz="3200" dirty="0">
                <a:latin typeface="+mj-lt"/>
              </a:rPr>
              <a:t>Obrigatoriedade de associação e contribuição</a:t>
            </a:r>
          </a:p>
          <a:p>
            <a:r>
              <a:rPr lang="pt-BR" dirty="0">
                <a:latin typeface="+mj-lt"/>
              </a:rPr>
              <a:t> </a:t>
            </a:r>
          </a:p>
          <a:p>
            <a:pPr marL="285750" indent="-285750">
              <a:buFont typeface="Wingdings" panose="05000000000000000000" pitchFamily="2" charset="2"/>
              <a:buChar char="Ø"/>
            </a:pPr>
            <a:r>
              <a:rPr lang="pt-BR" dirty="0">
                <a:latin typeface="+mj-lt"/>
              </a:rPr>
              <a:t>Lei 13.465, que alterou a Lei de Parcelamento de Solo Urbano, para incluir o Artigo 36-A.</a:t>
            </a:r>
          </a:p>
          <a:p>
            <a:pPr marL="285750" indent="-285750">
              <a:buFont typeface="Wingdings" panose="05000000000000000000" pitchFamily="2" charset="2"/>
              <a:buChar char="Ø"/>
            </a:pPr>
            <a:endParaRPr lang="pt-BR" dirty="0">
              <a:latin typeface="+mj-lt"/>
            </a:endParaRPr>
          </a:p>
          <a:p>
            <a:pPr algn="just" fontAlgn="base"/>
            <a:r>
              <a:rPr lang="pt-BR" i="1" dirty="0">
                <a:latin typeface="+mj-lt"/>
              </a:rPr>
              <a:t>''Art. 36-A. </a:t>
            </a:r>
            <a:r>
              <a:rPr lang="pt-BR" b="1" i="1" u="sng" dirty="0">
                <a:latin typeface="+mj-lt"/>
              </a:rPr>
              <a:t>As atividades desenvolvidas pelas associações de proprietários de imóveis, titulares de direitos ou moradores em loteamentos ou empreendimentos assemelhados</a:t>
            </a:r>
            <a:r>
              <a:rPr lang="pt-BR" i="1" dirty="0">
                <a:latin typeface="+mj-lt"/>
              </a:rPr>
              <a:t>, desde que não tenham fins lucrativos, bem como pelas entidades civis organizadas em função da solidariedade de interesses coletivos desse público com o objetivo de administração, conservação, manutenção, disciplina de utilização e convivência, visando à valorização dos imóveis que compõem o empreendimento, tendo em vista a sua natureza jurídica, </a:t>
            </a:r>
            <a:r>
              <a:rPr lang="pt-BR" b="1" i="1" u="sng" dirty="0">
                <a:latin typeface="+mj-lt"/>
              </a:rPr>
              <a:t>vinculam-se, por critérios de afinidade, similitude e conexão, à atividade de administração de imóveis</a:t>
            </a:r>
            <a:r>
              <a:rPr lang="pt-BR" i="1" dirty="0">
                <a:latin typeface="+mj-lt"/>
              </a:rPr>
              <a:t>.</a:t>
            </a:r>
            <a:endParaRPr lang="pt-BR" dirty="0">
              <a:latin typeface="+mj-lt"/>
            </a:endParaRPr>
          </a:p>
          <a:p>
            <a:pPr algn="just" fontAlgn="base"/>
            <a:r>
              <a:rPr lang="pt-BR" i="1" dirty="0">
                <a:latin typeface="+mj-lt"/>
              </a:rPr>
              <a:t>Parágrafo único. </a:t>
            </a:r>
            <a:r>
              <a:rPr lang="pt-BR" b="1" i="1" u="sng" dirty="0">
                <a:latin typeface="+mj-lt"/>
              </a:rPr>
              <a:t>A administração de imóveis na forma do caput deste artigo sujeita seus titulares à normatização e à disciplinas constantes de seus atos constitutivos, cotizando-se na forma desses atos para suportar a consecução dos seus objetivos</a:t>
            </a:r>
            <a:r>
              <a:rPr lang="pt-BR" i="1" dirty="0">
                <a:latin typeface="+mj-lt"/>
              </a:rPr>
              <a:t>.''</a:t>
            </a:r>
            <a:endParaRPr lang="pt-BR" dirty="0">
              <a:latin typeface="+mj-lt"/>
            </a:endParaRPr>
          </a:p>
        </p:txBody>
      </p:sp>
    </p:spTree>
    <p:extLst>
      <p:ext uri="{BB962C8B-B14F-4D97-AF65-F5344CB8AC3E}">
        <p14:creationId xmlns:p14="http://schemas.microsoft.com/office/powerpoint/2010/main" val="89730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a:t>
            </a:r>
          </a:p>
        </p:txBody>
      </p:sp>
      <p:pic>
        <p:nvPicPr>
          <p:cNvPr id="8" name="Espaço Reservado para Conteúdo 7" descr="Homem">
            <a:extLst>
              <a:ext uri="{FF2B5EF4-FFF2-40B4-BE49-F238E27FC236}">
                <a16:creationId xmlns:a16="http://schemas.microsoft.com/office/drawing/2014/main" id="{C3F1CF81-478D-4BF0-9B69-38BAA23F4A2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50400" y="1364025"/>
            <a:ext cx="914400" cy="914400"/>
          </a:xfrm>
        </p:spPr>
      </p:pic>
      <p:pic>
        <p:nvPicPr>
          <p:cNvPr id="4" name="Picture 3" descr="APRESENTAÇÃO_LEI GERAL PROTECAO DADOS_5P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67568" cy="6858000"/>
          </a:xfrm>
          <a:prstGeom prst="rect">
            <a:avLst/>
          </a:prstGeom>
        </p:spPr>
      </p:pic>
      <p:sp>
        <p:nvSpPr>
          <p:cNvPr id="6" name="CaixaDeTexto 5">
            <a:extLst>
              <a:ext uri="{FF2B5EF4-FFF2-40B4-BE49-F238E27FC236}">
                <a16:creationId xmlns:a16="http://schemas.microsoft.com/office/drawing/2014/main" id="{8F492BAC-C87C-450D-A5D3-AEF3A4EAA62E}"/>
              </a:ext>
            </a:extLst>
          </p:cNvPr>
          <p:cNvSpPr txBox="1"/>
          <p:nvPr/>
        </p:nvSpPr>
        <p:spPr>
          <a:xfrm>
            <a:off x="0" y="199807"/>
            <a:ext cx="8319911" cy="646331"/>
          </a:xfrm>
          <a:prstGeom prst="rect">
            <a:avLst/>
          </a:prstGeom>
          <a:solidFill>
            <a:schemeClr val="tx1">
              <a:lumMod val="75000"/>
              <a:lumOff val="25000"/>
            </a:schemeClr>
          </a:solidFill>
        </p:spPr>
        <p:txBody>
          <a:bodyPr wrap="square" rtlCol="0">
            <a:spAutoFit/>
          </a:bodyPr>
          <a:lstStyle/>
          <a:p>
            <a:r>
              <a:rPr lang="pt-BR" sz="3600" dirty="0">
                <a:solidFill>
                  <a:schemeClr val="bg1"/>
                </a:solidFill>
                <a:latin typeface="Bahnschrift" panose="020B0502040204020203" pitchFamily="34" charset="0"/>
              </a:rPr>
              <a:t>Associação de Moradores</a:t>
            </a:r>
          </a:p>
        </p:txBody>
      </p:sp>
      <p:sp>
        <p:nvSpPr>
          <p:cNvPr id="13" name="CaixaDeTexto 12">
            <a:extLst>
              <a:ext uri="{FF2B5EF4-FFF2-40B4-BE49-F238E27FC236}">
                <a16:creationId xmlns:a16="http://schemas.microsoft.com/office/drawing/2014/main" id="{4CD3D08B-420C-4F15-BE06-BDFFB61B96EB}"/>
              </a:ext>
            </a:extLst>
          </p:cNvPr>
          <p:cNvSpPr txBox="1"/>
          <p:nvPr/>
        </p:nvSpPr>
        <p:spPr>
          <a:xfrm>
            <a:off x="742241" y="920969"/>
            <a:ext cx="7944559" cy="3077766"/>
          </a:xfrm>
          <a:prstGeom prst="rect">
            <a:avLst/>
          </a:prstGeom>
          <a:noFill/>
        </p:spPr>
        <p:txBody>
          <a:bodyPr wrap="square" rtlCol="0">
            <a:spAutoFit/>
          </a:bodyPr>
          <a:lstStyle/>
          <a:p>
            <a:r>
              <a:rPr lang="pt-BR" sz="3200" dirty="0">
                <a:latin typeface="+mj-lt"/>
              </a:rPr>
              <a:t>Obrigatoriedade de associação e contribuição</a:t>
            </a:r>
          </a:p>
          <a:p>
            <a:r>
              <a:rPr lang="pt-BR" dirty="0">
                <a:latin typeface="+mj-lt"/>
              </a:rPr>
              <a:t> </a:t>
            </a:r>
          </a:p>
          <a:p>
            <a:pPr marL="285750" indent="-285750">
              <a:buFont typeface="Wingdings" panose="05000000000000000000" pitchFamily="2" charset="2"/>
              <a:buChar char="Ø"/>
            </a:pPr>
            <a:r>
              <a:rPr lang="pt-BR" u="sng" dirty="0">
                <a:latin typeface="+mj-lt"/>
              </a:rPr>
              <a:t>Obrigação intrínseca</a:t>
            </a:r>
            <a:r>
              <a:rPr lang="pt-BR" dirty="0">
                <a:latin typeface="+mj-lt"/>
              </a:rPr>
              <a:t>: Como poderá o morador do loteamento não efetuar o pagamento das contribuições sendo que ele irá, obrigatoriamente, usufruir dos benefícios?</a:t>
            </a:r>
          </a:p>
          <a:p>
            <a:pPr marL="285750" indent="-285750">
              <a:buFont typeface="Wingdings" panose="05000000000000000000" pitchFamily="2" charset="2"/>
              <a:buChar char="Ø"/>
            </a:pPr>
            <a:endParaRPr lang="pt-BR" dirty="0">
              <a:latin typeface="+mj-lt"/>
            </a:endParaRPr>
          </a:p>
          <a:p>
            <a:pPr marL="285750" indent="-285750" algn="just">
              <a:buFont typeface="Wingdings" panose="05000000000000000000" pitchFamily="2" charset="2"/>
              <a:buChar char="Ø"/>
            </a:pPr>
            <a:r>
              <a:rPr lang="pt-BR" dirty="0">
                <a:latin typeface="+mj-lt"/>
              </a:rPr>
              <a:t>Não é possível entender como razoável que proprietários não associados possam se beneficiar dos serviços prestados, em especial a segurança, indispensável nos grandes centros urbanos, sem nada contribuir.</a:t>
            </a:r>
          </a:p>
          <a:p>
            <a:pPr marL="285750" indent="-285750">
              <a:buFont typeface="Wingdings" panose="05000000000000000000" pitchFamily="2" charset="2"/>
              <a:buChar char="Ø"/>
            </a:pPr>
            <a:endParaRPr lang="pt-BR" dirty="0">
              <a:latin typeface="Bahnschrift" panose="020B0502040204020203" pitchFamily="34" charset="0"/>
            </a:endParaRPr>
          </a:p>
        </p:txBody>
      </p:sp>
    </p:spTree>
    <p:extLst>
      <p:ext uri="{BB962C8B-B14F-4D97-AF65-F5344CB8AC3E}">
        <p14:creationId xmlns:p14="http://schemas.microsoft.com/office/powerpoint/2010/main" val="57490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7795BB0-F7C0-4C56-B564-992E7272DFE1}"/>
              </a:ext>
            </a:extLst>
          </p:cNvPr>
          <p:cNvSpPr>
            <a:spLocks noGrp="1"/>
          </p:cNvSpPr>
          <p:nvPr>
            <p:ph type="body" sz="quarter" idx="10"/>
          </p:nvPr>
        </p:nvSpPr>
        <p:spPr/>
        <p:txBody>
          <a:bodyPr/>
          <a:lstStyle/>
          <a:p>
            <a:r>
              <a:rPr lang="pt-BR" dirty="0"/>
              <a:t>Condomínio de Lotes</a:t>
            </a:r>
          </a:p>
        </p:txBody>
      </p:sp>
      <p:sp>
        <p:nvSpPr>
          <p:cNvPr id="3" name="Espaço Reservado para Texto 2">
            <a:extLst>
              <a:ext uri="{FF2B5EF4-FFF2-40B4-BE49-F238E27FC236}">
                <a16:creationId xmlns:a16="http://schemas.microsoft.com/office/drawing/2014/main" id="{3E280F11-75F8-4C87-892E-94847FC821C6}"/>
              </a:ext>
            </a:extLst>
          </p:cNvPr>
          <p:cNvSpPr>
            <a:spLocks noGrp="1"/>
          </p:cNvSpPr>
          <p:nvPr>
            <p:ph type="body" sz="quarter" idx="12"/>
          </p:nvPr>
        </p:nvSpPr>
        <p:spPr/>
        <p:txBody>
          <a:bodyPr/>
          <a:lstStyle/>
          <a:p>
            <a:r>
              <a:rPr lang="pt-BR" dirty="0"/>
              <a:t>2</a:t>
            </a:r>
          </a:p>
        </p:txBody>
      </p:sp>
    </p:spTree>
    <p:extLst>
      <p:ext uri="{BB962C8B-B14F-4D97-AF65-F5344CB8AC3E}">
        <p14:creationId xmlns:p14="http://schemas.microsoft.com/office/powerpoint/2010/main" val="2643221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Drives de equipe\ADMINISTRATIVO\Fotos\Depositphotos\IMOB\216_Q2l0eTEuanBn - Cópia - Cópia - Cópia.jpg">
            <a:extLst>
              <a:ext uri="{FF2B5EF4-FFF2-40B4-BE49-F238E27FC236}">
                <a16:creationId xmlns:a16="http://schemas.microsoft.com/office/drawing/2014/main" id="{D1076C3C-714D-4AE6-B04A-BEA8B41FC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317" y="857049"/>
            <a:ext cx="6870023" cy="134085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812152"/>
            <a:ext cx="1806081" cy="581698"/>
          </a:xfrm>
        </p:spPr>
        <p:txBody>
          <a:bodyPr/>
          <a:lstStyle/>
          <a:p>
            <a:r>
              <a:rPr lang="pt-BR" dirty="0"/>
              <a:t>Condomínio de Lotes</a:t>
            </a:r>
          </a:p>
        </p:txBody>
      </p:sp>
      <p:sp>
        <p:nvSpPr>
          <p:cNvPr id="10" name="Subtítulo 3">
            <a:extLst>
              <a:ext uri="{FF2B5EF4-FFF2-40B4-BE49-F238E27FC236}">
                <a16:creationId xmlns:a16="http://schemas.microsoft.com/office/drawing/2014/main" id="{7E8170C6-A64A-47C8-A27E-C1A5BE1DF8F1}"/>
              </a:ext>
            </a:extLst>
          </p:cNvPr>
          <p:cNvSpPr>
            <a:spLocks noGrp="1"/>
          </p:cNvSpPr>
          <p:nvPr>
            <p:ph type="subTitle" idx="1"/>
          </p:nvPr>
        </p:nvSpPr>
        <p:spPr>
          <a:xfrm>
            <a:off x="2532383" y="2703578"/>
            <a:ext cx="6154382" cy="3091617"/>
          </a:xfrm>
        </p:spPr>
        <p:txBody>
          <a:bodyPr/>
          <a:lstStyle/>
          <a:p>
            <a:pPr algn="just" fontAlgn="base"/>
            <a:r>
              <a:rPr lang="pt-BR" sz="1800" b="1" dirty="0">
                <a:latin typeface="+mn-lt"/>
                <a:ea typeface="Tahoma" panose="020B0604030504040204" pitchFamily="34" charset="0"/>
                <a:cs typeface="Tahoma" panose="020B0604030504040204" pitchFamily="34" charset="0"/>
              </a:rPr>
              <a:t>A Corregedoria de SP, pela falta de previsão legal específica, antigamente proibia o condomínio de lotes;</a:t>
            </a:r>
          </a:p>
          <a:p>
            <a:pPr algn="just" fontAlgn="base"/>
            <a:endParaRPr lang="pt-BR" sz="1800" b="1" dirty="0">
              <a:latin typeface="+mn-lt"/>
              <a:ea typeface="Tahoma" panose="020B0604030504040204" pitchFamily="34" charset="0"/>
              <a:cs typeface="Tahoma" panose="020B0604030504040204" pitchFamily="34" charset="0"/>
            </a:endParaRPr>
          </a:p>
          <a:p>
            <a:pPr algn="just" fontAlgn="base"/>
            <a:r>
              <a:rPr lang="pt-BR" sz="1800" b="1" dirty="0">
                <a:latin typeface="+mn-lt"/>
                <a:ea typeface="Tahoma" panose="020B0604030504040204" pitchFamily="34" charset="0"/>
                <a:cs typeface="Tahoma" panose="020B0604030504040204" pitchFamily="34" charset="0"/>
              </a:rPr>
              <a:t>Em 2013 o tolerou (provimento 37/2013);</a:t>
            </a:r>
          </a:p>
          <a:p>
            <a:pPr algn="just" fontAlgn="base"/>
            <a:endParaRPr lang="pt-BR" sz="1800" b="1" dirty="0">
              <a:latin typeface="+mn-lt"/>
              <a:ea typeface="Tahoma" panose="020B0604030504040204" pitchFamily="34" charset="0"/>
              <a:cs typeface="Tahoma" panose="020B0604030504040204" pitchFamily="34" charset="0"/>
            </a:endParaRPr>
          </a:p>
          <a:p>
            <a:pPr algn="just" fontAlgn="base"/>
            <a:r>
              <a:rPr lang="pt-BR" sz="1800" b="1" dirty="0">
                <a:latin typeface="+mn-lt"/>
                <a:ea typeface="Tahoma" panose="020B0604030504040204" pitchFamily="34" charset="0"/>
                <a:cs typeface="Tahoma" panose="020B0604030504040204" pitchFamily="34" charset="0"/>
              </a:rPr>
              <a:t>Em 2016 voltou a proibi-lo (provimento 02/2016);</a:t>
            </a:r>
          </a:p>
          <a:p>
            <a:pPr algn="just" fontAlgn="base"/>
            <a:endParaRPr lang="pt-BR" sz="1800" b="1" dirty="0">
              <a:latin typeface="+mn-lt"/>
              <a:ea typeface="Tahoma" panose="020B0604030504040204" pitchFamily="34" charset="0"/>
              <a:cs typeface="Tahoma" panose="020B0604030504040204" pitchFamily="34" charset="0"/>
            </a:endParaRPr>
          </a:p>
          <a:p>
            <a:pPr algn="just" fontAlgn="base"/>
            <a:r>
              <a:rPr lang="pt-BR" sz="1800" b="1" dirty="0">
                <a:latin typeface="+mn-lt"/>
                <a:ea typeface="Tahoma" panose="020B0604030504040204" pitchFamily="34" charset="0"/>
                <a:cs typeface="Tahoma" panose="020B0604030504040204" pitchFamily="34" charset="0"/>
              </a:rPr>
              <a:t>Em 2017, o regulamentou autorizando-o:</a:t>
            </a:r>
          </a:p>
          <a:p>
            <a:pPr marL="0" indent="0" algn="just" fontAlgn="base">
              <a:buNone/>
            </a:pPr>
            <a:endParaRPr lang="pt-BR" sz="1260" dirty="0"/>
          </a:p>
          <a:p>
            <a:pPr algn="just" fontAlgn="base"/>
            <a:endParaRPr lang="pt-BR" sz="1260" dirty="0">
              <a:latin typeface="+mn-lt"/>
              <a:ea typeface="Tahoma" panose="020B0604030504040204" pitchFamily="34" charset="0"/>
              <a:cs typeface="Tahoma" panose="020B0604030504040204" pitchFamily="34" charset="0"/>
            </a:endParaRPr>
          </a:p>
          <a:p>
            <a:pPr algn="just" fontAlgn="base"/>
            <a:endParaRPr lang="pt-BR" sz="1260" dirty="0">
              <a:latin typeface="+mn-lt"/>
            </a:endParaRPr>
          </a:p>
        </p:txBody>
      </p:sp>
      <p:sp>
        <p:nvSpPr>
          <p:cNvPr id="14" name="Espaço Reservado para Texto 2">
            <a:extLst>
              <a:ext uri="{FF2B5EF4-FFF2-40B4-BE49-F238E27FC236}">
                <a16:creationId xmlns:a16="http://schemas.microsoft.com/office/drawing/2014/main" id="{6BA2B0E0-DB21-405D-9D35-1648DA240379}"/>
              </a:ext>
            </a:extLst>
          </p:cNvPr>
          <p:cNvSpPr>
            <a:spLocks noGrp="1"/>
          </p:cNvSpPr>
          <p:nvPr>
            <p:ph type="body" sz="quarter" idx="11"/>
          </p:nvPr>
        </p:nvSpPr>
        <p:spPr>
          <a:xfrm>
            <a:off x="457236" y="3759796"/>
            <a:ext cx="1806081" cy="1258098"/>
          </a:xfrm>
        </p:spPr>
        <p:txBody>
          <a:bodyPr/>
          <a:lstStyle/>
          <a:p>
            <a:r>
              <a:rPr lang="pt-BR" dirty="0"/>
              <a:t>CGJESP</a:t>
            </a:r>
          </a:p>
          <a:p>
            <a:r>
              <a:rPr lang="pt-BR" dirty="0"/>
              <a:t>(histórico)</a:t>
            </a:r>
          </a:p>
          <a:p>
            <a:endParaRPr lang="pt-BR" dirty="0"/>
          </a:p>
        </p:txBody>
      </p:sp>
    </p:spTree>
    <p:extLst>
      <p:ext uri="{BB962C8B-B14F-4D97-AF65-F5344CB8AC3E}">
        <p14:creationId xmlns:p14="http://schemas.microsoft.com/office/powerpoint/2010/main" val="24940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812152"/>
            <a:ext cx="1806081" cy="581698"/>
          </a:xfrm>
        </p:spPr>
        <p:txBody>
          <a:bodyPr/>
          <a:lstStyle/>
          <a:p>
            <a:r>
              <a:rPr lang="pt-BR" dirty="0"/>
              <a:t>Condomínio de Lotes</a:t>
            </a:r>
          </a:p>
        </p:txBody>
      </p:sp>
      <p:sp>
        <p:nvSpPr>
          <p:cNvPr id="10" name="Subtítulo 3">
            <a:extLst>
              <a:ext uri="{FF2B5EF4-FFF2-40B4-BE49-F238E27FC236}">
                <a16:creationId xmlns:a16="http://schemas.microsoft.com/office/drawing/2014/main" id="{7E8170C6-A64A-47C8-A27E-C1A5BE1DF8F1}"/>
              </a:ext>
            </a:extLst>
          </p:cNvPr>
          <p:cNvSpPr>
            <a:spLocks noGrp="1"/>
          </p:cNvSpPr>
          <p:nvPr>
            <p:ph type="subTitle" idx="1"/>
          </p:nvPr>
        </p:nvSpPr>
        <p:spPr>
          <a:xfrm>
            <a:off x="2458521" y="1146039"/>
            <a:ext cx="6148460" cy="3448483"/>
          </a:xfrm>
        </p:spPr>
        <p:txBody>
          <a:bodyPr/>
          <a:lstStyle/>
          <a:p>
            <a:pPr marL="0" indent="0" algn="just" fontAlgn="base">
              <a:buNone/>
            </a:pPr>
            <a:r>
              <a:rPr lang="pt-BR" sz="1260" b="1" i="1" dirty="0"/>
              <a:t>Subseção II (Acrescentado pelo Provimento CG nº 51/2017) Do Condomínio de Lotes</a:t>
            </a:r>
          </a:p>
          <a:p>
            <a:pPr marL="0" indent="0" algn="ctr" fontAlgn="base">
              <a:buNone/>
            </a:pPr>
            <a:endParaRPr lang="pt-BR" sz="1260" i="1" dirty="0"/>
          </a:p>
          <a:p>
            <a:pPr marL="0" indent="0" algn="ctr" fontAlgn="base">
              <a:buNone/>
            </a:pPr>
            <a:r>
              <a:rPr lang="pt-BR" sz="1260" i="1" dirty="0"/>
              <a:t>447. A implantação de condomínio de lotes submete-se à configuração estabelecida pelos artigos 1.331 e seguintes do Código Civil </a:t>
            </a:r>
            <a:r>
              <a:rPr lang="pt-BR" sz="1260" b="1" i="1" u="sng" dirty="0"/>
              <a:t>e aos parâmetros urbanísticos de ocupação e uso do solo instituídos pela legislação estadual e municipal. </a:t>
            </a:r>
          </a:p>
          <a:p>
            <a:pPr marL="0" indent="0" algn="ctr" fontAlgn="base">
              <a:buNone/>
            </a:pPr>
            <a:r>
              <a:rPr lang="pt-BR" sz="1260" i="1" dirty="0"/>
              <a:t>448. A fração ideal de cada condômino poderá ser proporcional à área do solo de cada unidade autônoma, ao respectivo potencial construtivo ou a outros critérios indicados no ato de instituição.</a:t>
            </a:r>
          </a:p>
          <a:p>
            <a:pPr marL="0" indent="0" algn="ctr" fontAlgn="base">
              <a:buNone/>
            </a:pPr>
            <a:r>
              <a:rPr lang="pt-BR" sz="1260" i="1" dirty="0"/>
              <a:t>449. Para fins de incorporação imobiliária, </a:t>
            </a:r>
            <a:r>
              <a:rPr lang="pt-BR" sz="1260" b="1" i="1" u="sng" dirty="0"/>
              <a:t>a implantação de toda a infraestrutura ficará a cargo do empreendedor.</a:t>
            </a:r>
            <a:r>
              <a:rPr lang="pt-BR" sz="1260" i="1" dirty="0"/>
              <a:t> </a:t>
            </a:r>
          </a:p>
          <a:p>
            <a:pPr marL="0" indent="0" algn="ctr" fontAlgn="base">
              <a:buNone/>
            </a:pPr>
            <a:r>
              <a:rPr lang="pt-BR" sz="1260" i="1" dirty="0"/>
              <a:t>450. A execução das </a:t>
            </a:r>
            <a:r>
              <a:rPr lang="pt-BR" sz="1260" i="1" u="sng" dirty="0"/>
              <a:t>obras de infraestrutura equipara-se à construção da edificação e sua conclusão deverá ser averbada na matricula matriz </a:t>
            </a:r>
            <a:r>
              <a:rPr lang="pt-BR" sz="1260" i="1" dirty="0"/>
              <a:t>do empreendimento, seguida dos atos simultâneos de registros da instituição e especificação de condomínio e da convenção.</a:t>
            </a:r>
          </a:p>
          <a:p>
            <a:pPr marL="0" indent="0" algn="ctr" fontAlgn="base">
              <a:buNone/>
            </a:pPr>
            <a:r>
              <a:rPr lang="pt-BR" sz="1260" i="1" dirty="0"/>
              <a:t>451. Aplicam-se ao condomínio de lotes, no que couber, as disposições relativas à incorporação imobiliária e ao condomínio edilício, constantes deste capítulo.”</a:t>
            </a:r>
            <a:endParaRPr lang="pt-BR" sz="1260" b="1" i="1" dirty="0">
              <a:ea typeface="Tahoma" panose="020B0604030504040204" pitchFamily="34" charset="0"/>
              <a:cs typeface="Tahoma" panose="020B0604030504040204" pitchFamily="34" charset="0"/>
            </a:endParaRPr>
          </a:p>
          <a:p>
            <a:pPr algn="ctr" fontAlgn="base"/>
            <a:r>
              <a:rPr lang="pt-BR" sz="1260" dirty="0">
                <a:hlinkClick r:id="rId2"/>
              </a:rPr>
              <a:t>https://api.tjsp.jus.br/Handlers/Handler/FileFetch.ashx?codigo=110966</a:t>
            </a:r>
            <a:endParaRPr lang="pt-BR" sz="1260" dirty="0">
              <a:latin typeface="+mn-lt"/>
              <a:ea typeface="Tahoma" panose="020B0604030504040204" pitchFamily="34" charset="0"/>
              <a:cs typeface="Tahoma" panose="020B0604030504040204" pitchFamily="34" charset="0"/>
            </a:endParaRPr>
          </a:p>
          <a:p>
            <a:pPr algn="just" fontAlgn="base"/>
            <a:endParaRPr lang="pt-BR" sz="1260" dirty="0">
              <a:latin typeface="+mn-lt"/>
            </a:endParaRPr>
          </a:p>
        </p:txBody>
      </p:sp>
      <p:sp>
        <p:nvSpPr>
          <p:cNvPr id="14" name="Espaço Reservado para Texto 2">
            <a:extLst>
              <a:ext uri="{FF2B5EF4-FFF2-40B4-BE49-F238E27FC236}">
                <a16:creationId xmlns:a16="http://schemas.microsoft.com/office/drawing/2014/main" id="{6BA2B0E0-DB21-405D-9D35-1648DA240379}"/>
              </a:ext>
            </a:extLst>
          </p:cNvPr>
          <p:cNvSpPr>
            <a:spLocks noGrp="1"/>
          </p:cNvSpPr>
          <p:nvPr>
            <p:ph type="body" sz="quarter" idx="11"/>
          </p:nvPr>
        </p:nvSpPr>
        <p:spPr>
          <a:xfrm>
            <a:off x="457236" y="3759796"/>
            <a:ext cx="1806081" cy="1258098"/>
          </a:xfrm>
        </p:spPr>
        <p:txBody>
          <a:bodyPr/>
          <a:lstStyle/>
          <a:p>
            <a:r>
              <a:rPr lang="pt-BR" dirty="0"/>
              <a:t>CGJESP</a:t>
            </a:r>
          </a:p>
          <a:p>
            <a:r>
              <a:rPr lang="pt-BR" dirty="0"/>
              <a:t>(histórico)</a:t>
            </a:r>
          </a:p>
          <a:p>
            <a:endParaRPr lang="pt-BR" dirty="0"/>
          </a:p>
        </p:txBody>
      </p:sp>
    </p:spTree>
    <p:extLst>
      <p:ext uri="{BB962C8B-B14F-4D97-AF65-F5344CB8AC3E}">
        <p14:creationId xmlns:p14="http://schemas.microsoft.com/office/powerpoint/2010/main" val="414294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Drives de equipe\ADMINISTRATIVO\Fotos\Depositphotos\IMOB\216_Q2l0eTEuanBn - Cópia - Cópia - Cópia.jpg">
            <a:extLst>
              <a:ext uri="{FF2B5EF4-FFF2-40B4-BE49-F238E27FC236}">
                <a16:creationId xmlns:a16="http://schemas.microsoft.com/office/drawing/2014/main" id="{D1076C3C-714D-4AE6-B04A-BEA8B41FC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317" y="857049"/>
            <a:ext cx="6870023" cy="134085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812152"/>
            <a:ext cx="1806081" cy="581698"/>
          </a:xfrm>
        </p:spPr>
        <p:txBody>
          <a:bodyPr/>
          <a:lstStyle/>
          <a:p>
            <a:r>
              <a:rPr lang="pt-BR" dirty="0"/>
              <a:t>Condomínio de Lotes</a:t>
            </a:r>
          </a:p>
        </p:txBody>
      </p:sp>
      <p:sp>
        <p:nvSpPr>
          <p:cNvPr id="10" name="Subtítulo 3">
            <a:extLst>
              <a:ext uri="{FF2B5EF4-FFF2-40B4-BE49-F238E27FC236}">
                <a16:creationId xmlns:a16="http://schemas.microsoft.com/office/drawing/2014/main" id="{7E8170C6-A64A-47C8-A27E-C1A5BE1DF8F1}"/>
              </a:ext>
            </a:extLst>
          </p:cNvPr>
          <p:cNvSpPr>
            <a:spLocks noGrp="1"/>
          </p:cNvSpPr>
          <p:nvPr>
            <p:ph type="subTitle" idx="1"/>
          </p:nvPr>
        </p:nvSpPr>
        <p:spPr>
          <a:xfrm>
            <a:off x="2343101" y="2346712"/>
            <a:ext cx="6343664" cy="3448483"/>
          </a:xfrm>
        </p:spPr>
        <p:txBody>
          <a:bodyPr/>
          <a:lstStyle/>
          <a:p>
            <a:pPr algn="just" fontAlgn="base"/>
            <a:r>
              <a:rPr lang="pt-BR" sz="1700" b="1" dirty="0">
                <a:latin typeface="+mn-lt"/>
                <a:ea typeface="Tahoma" panose="020B0604030504040204" pitchFamily="34" charset="0"/>
                <a:cs typeface="Tahoma" panose="020B0604030504040204" pitchFamily="34" charset="0"/>
              </a:rPr>
              <a:t>NOME POPULAR =  “CONDOMÍNIO URBANÍSTICO”</a:t>
            </a:r>
          </a:p>
          <a:p>
            <a:pPr algn="just" fontAlgn="base"/>
            <a:endParaRPr lang="pt-BR" sz="1700" dirty="0">
              <a:latin typeface="+mn-lt"/>
              <a:ea typeface="Tahoma" panose="020B0604030504040204" pitchFamily="34" charset="0"/>
              <a:cs typeface="Tahoma" panose="020B0604030504040204" pitchFamily="34" charset="0"/>
            </a:endParaRPr>
          </a:p>
          <a:p>
            <a:pPr algn="just" fontAlgn="base"/>
            <a:r>
              <a:rPr lang="pt-BR" sz="1700" dirty="0">
                <a:latin typeface="+mn-lt"/>
                <a:ea typeface="Tahoma" panose="020B0604030504040204" pitchFamily="34" charset="0"/>
                <a:cs typeface="Tahoma" panose="020B0604030504040204" pitchFamily="34" charset="0"/>
              </a:rPr>
              <a:t>Alterações no Código Civil e Lei de Loteamento:</a:t>
            </a:r>
          </a:p>
          <a:p>
            <a:pPr algn="just" fontAlgn="base"/>
            <a:endParaRPr lang="pt-BR" sz="1700" dirty="0">
              <a:latin typeface="+mn-lt"/>
              <a:ea typeface="Tahoma" panose="020B0604030504040204" pitchFamily="34" charset="0"/>
              <a:cs typeface="Tahoma" panose="020B0604030504040204" pitchFamily="34" charset="0"/>
            </a:endParaRP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Art. 1.358-A. Pode haver, em </a:t>
            </a:r>
            <a:r>
              <a:rPr lang="pt-BR" sz="1700" b="1" i="1" dirty="0">
                <a:latin typeface="+mn-lt"/>
                <a:ea typeface="Tahoma" panose="020B0604030504040204" pitchFamily="34" charset="0"/>
                <a:cs typeface="Tahoma" panose="020B0604030504040204" pitchFamily="34" charset="0"/>
              </a:rPr>
              <a:t>terrenos</a:t>
            </a:r>
            <a:r>
              <a:rPr lang="pt-BR" sz="1700" i="1" dirty="0">
                <a:latin typeface="+mn-lt"/>
                <a:ea typeface="Tahoma" panose="020B0604030504040204" pitchFamily="34" charset="0"/>
                <a:cs typeface="Tahoma" panose="020B0604030504040204" pitchFamily="34" charset="0"/>
              </a:rPr>
              <a:t>, </a:t>
            </a:r>
            <a:r>
              <a:rPr lang="pt-BR" sz="1700" b="1" i="1" u="sng" dirty="0">
                <a:latin typeface="+mn-lt"/>
                <a:ea typeface="Tahoma" panose="020B0604030504040204" pitchFamily="34" charset="0"/>
                <a:cs typeface="Tahoma" panose="020B0604030504040204" pitchFamily="34" charset="0"/>
              </a:rPr>
              <a:t>partes designadas de LOTES que são propriedade exclusiva</a:t>
            </a:r>
            <a:r>
              <a:rPr lang="pt-BR" sz="1700" i="1" dirty="0">
                <a:latin typeface="+mn-lt"/>
                <a:ea typeface="Tahoma" panose="020B0604030504040204" pitchFamily="34" charset="0"/>
                <a:cs typeface="Tahoma" panose="020B0604030504040204" pitchFamily="34" charset="0"/>
              </a:rPr>
              <a:t> e partes que são propriedade comum dos condôminos.</a:t>
            </a: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 1º A fração ideal de cada condômino poderá ser proporcional à </a:t>
            </a:r>
            <a:r>
              <a:rPr lang="pt-BR" sz="1700" b="1" i="1" u="sng" dirty="0">
                <a:latin typeface="+mn-lt"/>
                <a:ea typeface="Tahoma" panose="020B0604030504040204" pitchFamily="34" charset="0"/>
                <a:cs typeface="Tahoma" panose="020B0604030504040204" pitchFamily="34" charset="0"/>
              </a:rPr>
              <a:t>área do solo de cada unidade autônoma</a:t>
            </a:r>
            <a:r>
              <a:rPr lang="pt-BR" sz="1700" i="1" dirty="0">
                <a:latin typeface="+mn-lt"/>
                <a:ea typeface="Tahoma" panose="020B0604030504040204" pitchFamily="34" charset="0"/>
                <a:cs typeface="Tahoma" panose="020B0604030504040204" pitchFamily="34" charset="0"/>
              </a:rPr>
              <a:t>, ao respectivo potencial construtivo ou a outros critérios indicados no ato de instituição.</a:t>
            </a: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 2º Aplica-se, no que couber, ao condomínio de lotes o disposto sobre condomínio edilício neste Capítulo, respeitada a legislação urbanística.</a:t>
            </a: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 3º Para fins de incorporação imobiliária, a implantação de toda a infraestrutura ficará a cargo do empreendedor.</a:t>
            </a:r>
          </a:p>
          <a:p>
            <a:pPr algn="just" fontAlgn="base"/>
            <a:endParaRPr lang="pt-BR" sz="1260" dirty="0">
              <a:latin typeface="+mn-lt"/>
            </a:endParaRPr>
          </a:p>
        </p:txBody>
      </p:sp>
      <p:sp>
        <p:nvSpPr>
          <p:cNvPr id="14" name="Espaço Reservado para Texto 2">
            <a:extLst>
              <a:ext uri="{FF2B5EF4-FFF2-40B4-BE49-F238E27FC236}">
                <a16:creationId xmlns:a16="http://schemas.microsoft.com/office/drawing/2014/main" id="{6BA2B0E0-DB21-405D-9D35-1648DA240379}"/>
              </a:ext>
            </a:extLst>
          </p:cNvPr>
          <p:cNvSpPr>
            <a:spLocks noGrp="1"/>
          </p:cNvSpPr>
          <p:nvPr>
            <p:ph type="body" sz="quarter" idx="11"/>
          </p:nvPr>
        </p:nvSpPr>
        <p:spPr>
          <a:xfrm>
            <a:off x="457236" y="3759796"/>
            <a:ext cx="1806081" cy="1258098"/>
          </a:xfrm>
        </p:spPr>
        <p:txBody>
          <a:bodyPr/>
          <a:lstStyle/>
          <a:p>
            <a:r>
              <a:rPr lang="pt-BR" dirty="0"/>
              <a:t>Artigo 58 da Lei</a:t>
            </a:r>
          </a:p>
          <a:p>
            <a:endParaRPr lang="pt-BR" dirty="0"/>
          </a:p>
        </p:txBody>
      </p:sp>
    </p:spTree>
    <p:extLst>
      <p:ext uri="{BB962C8B-B14F-4D97-AF65-F5344CB8AC3E}">
        <p14:creationId xmlns:p14="http://schemas.microsoft.com/office/powerpoint/2010/main" val="1221054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Drives de equipe\ADMINISTRATIVO\Fotos\Depositphotos\IMOB\216_Q2l0eTEuanBn - Cópia - Cópia - Cópia.jpg">
            <a:extLst>
              <a:ext uri="{FF2B5EF4-FFF2-40B4-BE49-F238E27FC236}">
                <a16:creationId xmlns:a16="http://schemas.microsoft.com/office/drawing/2014/main" id="{D1076C3C-714D-4AE6-B04A-BEA8B41FC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317" y="857049"/>
            <a:ext cx="6870023" cy="134085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812152"/>
            <a:ext cx="1806081" cy="581698"/>
          </a:xfrm>
        </p:spPr>
        <p:txBody>
          <a:bodyPr/>
          <a:lstStyle/>
          <a:p>
            <a:r>
              <a:rPr lang="pt-BR" dirty="0"/>
              <a:t>Condomínio de Lotes</a:t>
            </a:r>
          </a:p>
        </p:txBody>
      </p:sp>
      <p:sp>
        <p:nvSpPr>
          <p:cNvPr id="10" name="Subtítulo 3">
            <a:extLst>
              <a:ext uri="{FF2B5EF4-FFF2-40B4-BE49-F238E27FC236}">
                <a16:creationId xmlns:a16="http://schemas.microsoft.com/office/drawing/2014/main" id="{7E8170C6-A64A-47C8-A27E-C1A5BE1DF8F1}"/>
              </a:ext>
            </a:extLst>
          </p:cNvPr>
          <p:cNvSpPr>
            <a:spLocks noGrp="1"/>
          </p:cNvSpPr>
          <p:nvPr>
            <p:ph type="subTitle" idx="1"/>
          </p:nvPr>
        </p:nvSpPr>
        <p:spPr>
          <a:xfrm>
            <a:off x="2343101" y="2346712"/>
            <a:ext cx="6343664" cy="2495953"/>
          </a:xfrm>
        </p:spPr>
        <p:txBody>
          <a:bodyPr/>
          <a:lstStyle/>
          <a:p>
            <a:pPr algn="just" fontAlgn="base"/>
            <a:r>
              <a:rPr lang="pt-BR" sz="1700" b="1" dirty="0">
                <a:latin typeface="+mn-lt"/>
                <a:ea typeface="Tahoma" panose="020B0604030504040204" pitchFamily="34" charset="0"/>
                <a:cs typeface="Tahoma" panose="020B0604030504040204" pitchFamily="34" charset="0"/>
              </a:rPr>
              <a:t>NOME POPULAR =  “CONDOMÍNIO URBANÍSTICO”</a:t>
            </a:r>
          </a:p>
          <a:p>
            <a:pPr algn="just" fontAlgn="base"/>
            <a:endParaRPr lang="pt-BR" sz="1700" dirty="0">
              <a:latin typeface="+mn-lt"/>
              <a:ea typeface="Tahoma" panose="020B0604030504040204" pitchFamily="34" charset="0"/>
              <a:cs typeface="Tahoma" panose="020B0604030504040204" pitchFamily="34" charset="0"/>
            </a:endParaRPr>
          </a:p>
          <a:p>
            <a:pPr algn="just" fontAlgn="base"/>
            <a:r>
              <a:rPr lang="pt-BR" sz="1700" dirty="0">
                <a:latin typeface="+mn-lt"/>
                <a:ea typeface="Tahoma" panose="020B0604030504040204" pitchFamily="34" charset="0"/>
                <a:cs typeface="Tahoma" panose="020B0604030504040204" pitchFamily="34" charset="0"/>
              </a:rPr>
              <a:t>Alterações na lei de Loteamento:</a:t>
            </a:r>
          </a:p>
          <a:p>
            <a:pPr algn="just" fontAlgn="base"/>
            <a:endParaRPr lang="pt-BR" sz="1700" dirty="0">
              <a:latin typeface="+mn-lt"/>
              <a:ea typeface="Tahoma" panose="020B0604030504040204" pitchFamily="34" charset="0"/>
              <a:cs typeface="Tahoma" panose="020B0604030504040204" pitchFamily="34" charset="0"/>
            </a:endParaRP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“Art. 2º (...)</a:t>
            </a: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 7º O lote poderá ser constituído sob a forma de imóvel autônomo ou de unidade imobiliária integrante de condomínio de lotes.</a:t>
            </a:r>
          </a:p>
          <a:p>
            <a:pPr marL="520780" indent="0" algn="just" fontAlgn="base">
              <a:buNone/>
              <a:tabLst>
                <a:tab pos="520780" algn="l"/>
              </a:tabLst>
            </a:pPr>
            <a:r>
              <a:rPr lang="pt-BR" sz="1700" i="1" dirty="0">
                <a:latin typeface="+mn-lt"/>
                <a:ea typeface="Tahoma" panose="020B0604030504040204" pitchFamily="34" charset="0"/>
                <a:cs typeface="Tahoma" panose="020B0604030504040204" pitchFamily="34" charset="0"/>
              </a:rPr>
              <a:t>§ 4º No caso de </a:t>
            </a:r>
            <a:r>
              <a:rPr lang="pt-BR" sz="1700" b="1" i="1" u="sng" dirty="0">
                <a:latin typeface="+mn-lt"/>
                <a:ea typeface="Tahoma" panose="020B0604030504040204" pitchFamily="34" charset="0"/>
                <a:cs typeface="Tahoma" panose="020B0604030504040204" pitchFamily="34" charset="0"/>
              </a:rPr>
              <a:t>lotes integrantes de condomínio </a:t>
            </a:r>
            <a:r>
              <a:rPr lang="pt-BR" sz="1700" i="1" dirty="0">
                <a:latin typeface="+mn-lt"/>
                <a:ea typeface="Tahoma" panose="020B0604030504040204" pitchFamily="34" charset="0"/>
                <a:cs typeface="Tahoma" panose="020B0604030504040204" pitchFamily="34" charset="0"/>
              </a:rPr>
              <a:t>de lotes, poderão ser instituídas </a:t>
            </a:r>
            <a:r>
              <a:rPr lang="pt-BR" sz="1700" b="1" i="1" u="sng" dirty="0">
                <a:latin typeface="+mn-lt"/>
                <a:ea typeface="Tahoma" panose="020B0604030504040204" pitchFamily="34" charset="0"/>
                <a:cs typeface="Tahoma" panose="020B0604030504040204" pitchFamily="34" charset="0"/>
              </a:rPr>
              <a:t>limitações administrativas e direitos reais sobre coisa alheia em benefício do poder público, da população em geral e da proteção da paisagem urbana</a:t>
            </a:r>
            <a:r>
              <a:rPr lang="pt-BR" sz="1700" i="1" dirty="0">
                <a:latin typeface="+mn-lt"/>
                <a:ea typeface="Tahoma" panose="020B0604030504040204" pitchFamily="34" charset="0"/>
                <a:cs typeface="Tahoma" panose="020B0604030504040204" pitchFamily="34" charset="0"/>
              </a:rPr>
              <a:t>, tais como servidões de passagem, usufrutos e restrições à </a:t>
            </a:r>
            <a:r>
              <a:rPr lang="pt-BR" sz="1700" b="1" i="1" dirty="0">
                <a:latin typeface="+mn-lt"/>
                <a:ea typeface="Tahoma" panose="020B0604030504040204" pitchFamily="34" charset="0"/>
                <a:cs typeface="Tahoma" panose="020B0604030504040204" pitchFamily="34" charset="0"/>
              </a:rPr>
              <a:t>construção de muros</a:t>
            </a:r>
            <a:r>
              <a:rPr lang="pt-BR" sz="1700" i="1" dirty="0">
                <a:latin typeface="+mn-lt"/>
                <a:ea typeface="Tahoma" panose="020B0604030504040204" pitchFamily="34" charset="0"/>
                <a:cs typeface="Tahoma" panose="020B0604030504040204" pitchFamily="34" charset="0"/>
              </a:rPr>
              <a:t>.” (NR)</a:t>
            </a:r>
          </a:p>
          <a:p>
            <a:pPr algn="just" fontAlgn="base"/>
            <a:endParaRPr lang="pt-BR" sz="1260" dirty="0">
              <a:latin typeface="+mn-lt"/>
            </a:endParaRPr>
          </a:p>
        </p:txBody>
      </p:sp>
      <p:sp>
        <p:nvSpPr>
          <p:cNvPr id="14" name="Espaço Reservado para Texto 2">
            <a:extLst>
              <a:ext uri="{FF2B5EF4-FFF2-40B4-BE49-F238E27FC236}">
                <a16:creationId xmlns:a16="http://schemas.microsoft.com/office/drawing/2014/main" id="{6BA2B0E0-DB21-405D-9D35-1648DA240379}"/>
              </a:ext>
            </a:extLst>
          </p:cNvPr>
          <p:cNvSpPr>
            <a:spLocks noGrp="1"/>
          </p:cNvSpPr>
          <p:nvPr>
            <p:ph type="body" sz="quarter" idx="11"/>
          </p:nvPr>
        </p:nvSpPr>
        <p:spPr>
          <a:xfrm>
            <a:off x="457236" y="3759796"/>
            <a:ext cx="1806081" cy="1258098"/>
          </a:xfrm>
        </p:spPr>
        <p:txBody>
          <a:bodyPr/>
          <a:lstStyle/>
          <a:p>
            <a:r>
              <a:rPr lang="pt-BR" dirty="0"/>
              <a:t>Artigo 58 da Lei</a:t>
            </a:r>
          </a:p>
          <a:p>
            <a:endParaRPr lang="pt-BR" dirty="0"/>
          </a:p>
        </p:txBody>
      </p:sp>
    </p:spTree>
    <p:extLst>
      <p:ext uri="{BB962C8B-B14F-4D97-AF65-F5344CB8AC3E}">
        <p14:creationId xmlns:p14="http://schemas.microsoft.com/office/powerpoint/2010/main" val="380537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865791E-1A64-4883-949D-B3BE6792841D}"/>
              </a:ext>
            </a:extLst>
          </p:cNvPr>
          <p:cNvSpPr>
            <a:spLocks noGrp="1"/>
          </p:cNvSpPr>
          <p:nvPr>
            <p:ph type="body" sz="quarter" idx="11"/>
          </p:nvPr>
        </p:nvSpPr>
        <p:spPr/>
        <p:txBody>
          <a:bodyPr/>
          <a:lstStyle/>
          <a:p>
            <a:r>
              <a:rPr lang="pt-BR" dirty="0"/>
              <a:t>Condomínio de Lotes</a:t>
            </a:r>
          </a:p>
        </p:txBody>
      </p:sp>
      <p:sp>
        <p:nvSpPr>
          <p:cNvPr id="4" name="Subtítulo 3">
            <a:extLst>
              <a:ext uri="{FF2B5EF4-FFF2-40B4-BE49-F238E27FC236}">
                <a16:creationId xmlns:a16="http://schemas.microsoft.com/office/drawing/2014/main" id="{C5A97B1C-8D87-442D-B2F6-4386123504E5}"/>
              </a:ext>
            </a:extLst>
          </p:cNvPr>
          <p:cNvSpPr>
            <a:spLocks noGrp="1"/>
          </p:cNvSpPr>
          <p:nvPr>
            <p:ph type="subTitle" idx="1"/>
          </p:nvPr>
        </p:nvSpPr>
        <p:spPr>
          <a:xfrm>
            <a:off x="2876386" y="785876"/>
            <a:ext cx="5283129" cy="4325611"/>
          </a:xfrm>
        </p:spPr>
        <p:txBody>
          <a:bodyPr/>
          <a:lstStyle/>
          <a:p>
            <a:pPr algn="just" fontAlgn="base"/>
            <a:r>
              <a:rPr lang="pt-BR" sz="1700" dirty="0">
                <a:latin typeface="+mn-lt"/>
                <a:ea typeface="Tahoma" panose="020B0604030504040204" pitchFamily="34" charset="0"/>
                <a:cs typeface="Tahoma" panose="020B0604030504040204" pitchFamily="34" charset="0"/>
              </a:rPr>
              <a:t>Mas afinal o que é o condomínio de lotes? As áreas privativas são terreno ao invés de apartamento / conjunto comercial / galpão industrial.</a:t>
            </a:r>
          </a:p>
          <a:p>
            <a:pPr algn="just" fontAlgn="base"/>
            <a:endParaRPr lang="pt-BR" sz="1700" dirty="0">
              <a:latin typeface="+mn-lt"/>
              <a:ea typeface="Tahoma" panose="020B0604030504040204" pitchFamily="34" charset="0"/>
              <a:cs typeface="Tahoma" panose="020B0604030504040204" pitchFamily="34" charset="0"/>
            </a:endParaRPr>
          </a:p>
          <a:p>
            <a:pPr algn="just" fontAlgn="base"/>
            <a:r>
              <a:rPr lang="pt-BR" sz="1700" b="1" u="sng" dirty="0">
                <a:latin typeface="+mn-lt"/>
                <a:ea typeface="Tahoma" panose="020B0604030504040204" pitchFamily="34" charset="0"/>
                <a:cs typeface="Tahoma" panose="020B0604030504040204" pitchFamily="34" charset="0"/>
              </a:rPr>
              <a:t>Muda-se o OBJETO de um condomínio.</a:t>
            </a:r>
          </a:p>
          <a:p>
            <a:pPr algn="just" fontAlgn="base"/>
            <a:endParaRPr lang="pt-BR" sz="1700" dirty="0">
              <a:latin typeface="+mn-lt"/>
              <a:ea typeface="Tahoma" panose="020B0604030504040204" pitchFamily="34" charset="0"/>
              <a:cs typeface="Tahoma" panose="020B0604030504040204" pitchFamily="34" charset="0"/>
            </a:endParaRPr>
          </a:p>
          <a:p>
            <a:pPr algn="just" fontAlgn="base"/>
            <a:r>
              <a:rPr lang="pt-BR" sz="1700" dirty="0">
                <a:latin typeface="+mn-lt"/>
                <a:ea typeface="Tahoma" panose="020B0604030504040204" pitchFamily="34" charset="0"/>
                <a:cs typeface="Tahoma" panose="020B0604030504040204" pitchFamily="34" charset="0"/>
              </a:rPr>
              <a:t>O ideal nome seria: condomínio (‘edilício’, apesar de não ser edificação, aplicam-se subsidiariamente as disposições do condomínio) </a:t>
            </a:r>
            <a:r>
              <a:rPr lang="pt-BR" sz="1700" b="1" u="sng" dirty="0">
                <a:latin typeface="+mn-lt"/>
                <a:ea typeface="Tahoma" panose="020B0604030504040204" pitchFamily="34" charset="0"/>
                <a:cs typeface="Tahoma" panose="020B0604030504040204" pitchFamily="34" charset="0"/>
              </a:rPr>
              <a:t>cujo objeto é um lote, o qual é regido pela Código Civil e Lei 4.591/64</a:t>
            </a:r>
            <a:r>
              <a:rPr lang="pt-BR" sz="1700" dirty="0">
                <a:latin typeface="+mn-lt"/>
                <a:ea typeface="Tahoma" panose="020B0604030504040204" pitchFamily="34" charset="0"/>
                <a:cs typeface="Tahoma" panose="020B0604030504040204" pitchFamily="34" charset="0"/>
              </a:rPr>
              <a:t>. </a:t>
            </a:r>
          </a:p>
          <a:p>
            <a:pPr algn="just" fontAlgn="base"/>
            <a:endParaRPr lang="pt-BR" sz="1700" dirty="0">
              <a:latin typeface="+mn-lt"/>
              <a:ea typeface="Tahoma" panose="020B0604030504040204" pitchFamily="34" charset="0"/>
              <a:cs typeface="Tahoma" panose="020B0604030504040204" pitchFamily="34" charset="0"/>
            </a:endParaRPr>
          </a:p>
          <a:p>
            <a:pPr algn="just" fontAlgn="base"/>
            <a:r>
              <a:rPr lang="pt-BR" sz="1700" dirty="0">
                <a:latin typeface="+mn-lt"/>
                <a:ea typeface="Tahoma" panose="020B0604030504040204" pitchFamily="34" charset="0"/>
                <a:cs typeface="Tahoma" panose="020B0604030504040204" pitchFamily="34" charset="0"/>
              </a:rPr>
              <a:t>Em outras palavras, ao invés do incorporador fazer a fundação e o prédio, ele fará a infraestrutura do espaço urbano: asfalto, passeios,  salão de festas, parquinho etc.</a:t>
            </a:r>
          </a:p>
          <a:p>
            <a:pPr algn="just" fontAlgn="base"/>
            <a:endParaRPr lang="pt-BR" sz="1700" dirty="0">
              <a:latin typeface="+mn-lt"/>
              <a:ea typeface="Tahoma" panose="020B0604030504040204" pitchFamily="34" charset="0"/>
              <a:cs typeface="Tahoma" panose="020B0604030504040204" pitchFamily="34" charset="0"/>
            </a:endParaRPr>
          </a:p>
          <a:p>
            <a:pPr algn="just" fontAlgn="base"/>
            <a:r>
              <a:rPr lang="pt-BR" sz="1700" dirty="0">
                <a:latin typeface="+mn-lt"/>
                <a:ea typeface="Tahoma" panose="020B0604030504040204" pitchFamily="34" charset="0"/>
                <a:cs typeface="Tahoma" panose="020B0604030504040204" pitchFamily="34" charset="0"/>
              </a:rPr>
              <a:t>Por isso mesmo, a 13.465 incluiu um "A" no artigo 1.358 que é do Código Civil, ou seja: </a:t>
            </a:r>
            <a:r>
              <a:rPr lang="pt-BR" sz="1700" b="1" u="sng" dirty="0">
                <a:latin typeface="+mn-lt"/>
                <a:ea typeface="Tahoma" panose="020B0604030504040204" pitchFamily="34" charset="0"/>
                <a:cs typeface="Tahoma" panose="020B0604030504040204" pitchFamily="34" charset="0"/>
              </a:rPr>
              <a:t>mais uma espécie de condomínio e não um tipo de loteamento ou outro </a:t>
            </a:r>
            <a:r>
              <a:rPr lang="pt-BR" sz="1700" b="1" u="sng" dirty="0" err="1">
                <a:latin typeface="+mn-lt"/>
                <a:ea typeface="Tahoma" panose="020B0604030504040204" pitchFamily="34" charset="0"/>
                <a:cs typeface="Tahoma" panose="020B0604030504040204" pitchFamily="34" charset="0"/>
              </a:rPr>
              <a:t>mix</a:t>
            </a:r>
            <a:r>
              <a:rPr lang="pt-BR" sz="1700" b="1" u="sng" dirty="0">
                <a:latin typeface="+mn-lt"/>
                <a:ea typeface="Tahoma" panose="020B0604030504040204" pitchFamily="34" charset="0"/>
                <a:cs typeface="Tahoma" panose="020B0604030504040204" pitchFamily="34" charset="0"/>
              </a:rPr>
              <a:t> qualquer entre os dois institutos de condomínio e loteamento</a:t>
            </a:r>
            <a:r>
              <a:rPr lang="pt-BR" sz="1700" dirty="0">
                <a:latin typeface="+mn-lt"/>
                <a:ea typeface="Tahoma" panose="020B0604030504040204" pitchFamily="34" charset="0"/>
                <a:cs typeface="Tahoma" panose="020B0604030504040204" pitchFamily="34" charset="0"/>
              </a:rPr>
              <a:t>.</a:t>
            </a:r>
            <a:r>
              <a:rPr lang="pt-BR" sz="1260" dirty="0">
                <a:latin typeface="+mn-lt"/>
                <a:ea typeface="Tahoma" panose="020B0604030504040204" pitchFamily="34" charset="0"/>
                <a:cs typeface="Tahoma" panose="020B0604030504040204" pitchFamily="34" charset="0"/>
              </a:rPr>
              <a:t> </a:t>
            </a:r>
          </a:p>
          <a:p>
            <a:pPr algn="just" fontAlgn="base"/>
            <a:endParaRPr lang="pt-BR" sz="1080" dirty="0"/>
          </a:p>
          <a:p>
            <a:pPr algn="just" fontAlgn="base"/>
            <a:endParaRPr lang="pt-BR" sz="1080" dirty="0"/>
          </a:p>
          <a:p>
            <a:endParaRPr lang="pt-BR" dirty="0"/>
          </a:p>
        </p:txBody>
      </p:sp>
      <p:sp>
        <p:nvSpPr>
          <p:cNvPr id="6" name="Espaço Reservado para Texto 5">
            <a:extLst>
              <a:ext uri="{FF2B5EF4-FFF2-40B4-BE49-F238E27FC236}">
                <a16:creationId xmlns:a16="http://schemas.microsoft.com/office/drawing/2014/main" id="{A02B8289-BC41-484F-A44D-701350054BB2}"/>
              </a:ext>
            </a:extLst>
          </p:cNvPr>
          <p:cNvSpPr>
            <a:spLocks noGrp="1"/>
          </p:cNvSpPr>
          <p:nvPr>
            <p:ph type="body" sz="quarter" idx="10"/>
          </p:nvPr>
        </p:nvSpPr>
        <p:spPr>
          <a:xfrm>
            <a:off x="457236" y="3103001"/>
            <a:ext cx="1806081" cy="290849"/>
          </a:xfrm>
        </p:spPr>
        <p:txBody>
          <a:bodyPr/>
          <a:lstStyle/>
          <a:p>
            <a:r>
              <a:rPr lang="pt-BR" dirty="0"/>
              <a:t>Resumo + ideias</a:t>
            </a:r>
          </a:p>
        </p:txBody>
      </p:sp>
    </p:spTree>
    <p:extLst>
      <p:ext uri="{BB962C8B-B14F-4D97-AF65-F5344CB8AC3E}">
        <p14:creationId xmlns:p14="http://schemas.microsoft.com/office/powerpoint/2010/main" val="2450593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3103001"/>
            <a:ext cx="1806081" cy="290849"/>
          </a:xfrm>
        </p:spPr>
        <p:txBody>
          <a:bodyPr/>
          <a:lstStyle/>
          <a:p>
            <a:r>
              <a:rPr lang="pt-BR" dirty="0"/>
              <a:t>Resumo + ideias</a:t>
            </a:r>
          </a:p>
        </p:txBody>
      </p:sp>
      <p:sp>
        <p:nvSpPr>
          <p:cNvPr id="10" name="Subtítulo 3">
            <a:extLst>
              <a:ext uri="{FF2B5EF4-FFF2-40B4-BE49-F238E27FC236}">
                <a16:creationId xmlns:a16="http://schemas.microsoft.com/office/drawing/2014/main" id="{7E8170C6-A64A-47C8-A27E-C1A5BE1DF8F1}"/>
              </a:ext>
            </a:extLst>
          </p:cNvPr>
          <p:cNvSpPr>
            <a:spLocks noGrp="1"/>
          </p:cNvSpPr>
          <p:nvPr>
            <p:ph type="subTitle" idx="1"/>
          </p:nvPr>
        </p:nvSpPr>
        <p:spPr>
          <a:xfrm>
            <a:off x="3086341" y="1071338"/>
            <a:ext cx="5368948" cy="2495953"/>
          </a:xfrm>
        </p:spPr>
        <p:txBody>
          <a:bodyPr/>
          <a:lstStyle/>
          <a:p>
            <a:pPr algn="just" fontAlgn="base"/>
            <a:r>
              <a:rPr lang="pt-BR" sz="1700" dirty="0">
                <a:latin typeface="+mj-lt"/>
              </a:rPr>
              <a:t>Qual o tratamento jurídico que cada município vai dar para este novo condomínio? O de loteamento ou o de condomínio? Ou vai misturar os dois? O empreendedor já estão pensando em diminuir a quantidade de restrições de ordem urbanísticas legais, como p. ex., a doação de áreas institucionais e verdes.</a:t>
            </a:r>
          </a:p>
          <a:p>
            <a:pPr algn="just" fontAlgn="base"/>
            <a:r>
              <a:rPr lang="pt-BR" sz="1700" dirty="0">
                <a:latin typeface="+mj-lt"/>
              </a:rPr>
              <a:t>O condomínio de lotes se assemelha muito a loteamento, urbanisticamente falando; daí que o tratamento pelo Município deve ser mesmo o de loteamento (a única diferença para o poder Público vai ser como isso estará traduzido no Cartório de Registro de Imóveis). </a:t>
            </a:r>
          </a:p>
          <a:p>
            <a:pPr algn="just" fontAlgn="base"/>
            <a:r>
              <a:rPr lang="pt-BR" sz="1700" dirty="0">
                <a:latin typeface="+mj-lt"/>
              </a:rPr>
              <a:t>Parece ser este o sentido da lei federal: “</a:t>
            </a:r>
            <a:r>
              <a:rPr lang="pt-BR" sz="1700" b="1" dirty="0">
                <a:latin typeface="+mj-lt"/>
              </a:rPr>
              <a:t>poderão ser instituídas limitações administrativas e direitos reais sobre coisa alheia em benefício do poder público, da população em geral e da proteção da paisagem urbana, tais como servidões de passagem, usufrutos e </a:t>
            </a:r>
            <a:r>
              <a:rPr lang="pt-BR" sz="1700" b="1" u="sng" dirty="0">
                <a:latin typeface="+mj-lt"/>
              </a:rPr>
              <a:t>restrições </a:t>
            </a:r>
            <a:r>
              <a:rPr lang="pt-BR" sz="1700" b="1" dirty="0">
                <a:latin typeface="+mj-lt"/>
              </a:rPr>
              <a:t>à construção de muros.</a:t>
            </a:r>
            <a:r>
              <a:rPr lang="pt-BR" sz="1700" dirty="0">
                <a:latin typeface="+mj-lt"/>
              </a:rPr>
              <a:t>”</a:t>
            </a:r>
          </a:p>
          <a:p>
            <a:pPr algn="just" fontAlgn="base"/>
            <a:r>
              <a:rPr lang="pt-BR" sz="1700" dirty="0">
                <a:latin typeface="+mj-lt"/>
              </a:rPr>
              <a:t>Ou o Município deve discutir uma nova forma de tratamento para este novo condomínio.</a:t>
            </a:r>
          </a:p>
          <a:p>
            <a:pPr algn="just" fontAlgn="base"/>
            <a:endParaRPr lang="pt-BR" sz="1260" dirty="0"/>
          </a:p>
        </p:txBody>
      </p:sp>
      <p:sp>
        <p:nvSpPr>
          <p:cNvPr id="14" name="Espaço Reservado para Texto 2">
            <a:extLst>
              <a:ext uri="{FF2B5EF4-FFF2-40B4-BE49-F238E27FC236}">
                <a16:creationId xmlns:a16="http://schemas.microsoft.com/office/drawing/2014/main" id="{6BA2B0E0-DB21-405D-9D35-1648DA240379}"/>
              </a:ext>
            </a:extLst>
          </p:cNvPr>
          <p:cNvSpPr>
            <a:spLocks noGrp="1"/>
          </p:cNvSpPr>
          <p:nvPr>
            <p:ph type="body" sz="quarter" idx="11"/>
          </p:nvPr>
        </p:nvSpPr>
        <p:spPr>
          <a:xfrm>
            <a:off x="457236" y="3759796"/>
            <a:ext cx="1806081" cy="1258098"/>
          </a:xfrm>
        </p:spPr>
        <p:txBody>
          <a:bodyPr/>
          <a:lstStyle/>
          <a:p>
            <a:r>
              <a:rPr lang="pt-BR" dirty="0"/>
              <a:t>Condomínio de Lotes</a:t>
            </a:r>
          </a:p>
        </p:txBody>
      </p:sp>
    </p:spTree>
    <p:extLst>
      <p:ext uri="{BB962C8B-B14F-4D97-AF65-F5344CB8AC3E}">
        <p14:creationId xmlns:p14="http://schemas.microsoft.com/office/powerpoint/2010/main" val="3841637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3103001"/>
            <a:ext cx="1806081" cy="290849"/>
          </a:xfrm>
        </p:spPr>
        <p:txBody>
          <a:bodyPr/>
          <a:lstStyle/>
          <a:p>
            <a:r>
              <a:rPr lang="pt-BR" dirty="0"/>
              <a:t>Na prática!</a:t>
            </a:r>
          </a:p>
        </p:txBody>
      </p:sp>
      <p:pic>
        <p:nvPicPr>
          <p:cNvPr id="5" name="Imagem 4">
            <a:extLst>
              <a:ext uri="{FF2B5EF4-FFF2-40B4-BE49-F238E27FC236}">
                <a16:creationId xmlns:a16="http://schemas.microsoft.com/office/drawing/2014/main" id="{90523532-64D5-4309-B082-BB119268933F}"/>
              </a:ext>
            </a:extLst>
          </p:cNvPr>
          <p:cNvPicPr>
            <a:picLocks noChangeAspect="1"/>
          </p:cNvPicPr>
          <p:nvPr/>
        </p:nvPicPr>
        <p:blipFill>
          <a:blip r:embed="rId2"/>
          <a:stretch>
            <a:fillRect/>
          </a:stretch>
        </p:blipFill>
        <p:spPr>
          <a:xfrm>
            <a:off x="3607162" y="1178543"/>
            <a:ext cx="4835268" cy="4256579"/>
          </a:xfrm>
          <a:prstGeom prst="rect">
            <a:avLst/>
          </a:prstGeom>
        </p:spPr>
      </p:pic>
    </p:spTree>
    <p:extLst>
      <p:ext uri="{BB962C8B-B14F-4D97-AF65-F5344CB8AC3E}">
        <p14:creationId xmlns:p14="http://schemas.microsoft.com/office/powerpoint/2010/main" val="329140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6B92CB0-3DA3-4F7F-A550-E7BAB0754C4D}"/>
              </a:ext>
            </a:extLst>
          </p:cNvPr>
          <p:cNvSpPr>
            <a:spLocks noGrp="1"/>
          </p:cNvSpPr>
          <p:nvPr>
            <p:ph type="body" sz="quarter" idx="10"/>
          </p:nvPr>
        </p:nvSpPr>
        <p:spPr>
          <a:xfrm>
            <a:off x="457236" y="2521303"/>
            <a:ext cx="1806081" cy="872547"/>
          </a:xfrm>
        </p:spPr>
        <p:txBody>
          <a:bodyPr/>
          <a:lstStyle/>
          <a:p>
            <a:r>
              <a:rPr lang="pt-BR" dirty="0"/>
              <a:t>O que é uma incorporação imobiliária?</a:t>
            </a:r>
          </a:p>
        </p:txBody>
      </p:sp>
      <p:sp>
        <p:nvSpPr>
          <p:cNvPr id="4" name="Subtítulo 3">
            <a:extLst>
              <a:ext uri="{FF2B5EF4-FFF2-40B4-BE49-F238E27FC236}">
                <a16:creationId xmlns:a16="http://schemas.microsoft.com/office/drawing/2014/main" id="{82E482D7-5F68-42E1-9CBA-6B72D382038C}"/>
              </a:ext>
            </a:extLst>
          </p:cNvPr>
          <p:cNvSpPr>
            <a:spLocks noGrp="1"/>
          </p:cNvSpPr>
          <p:nvPr>
            <p:ph type="subTitle" idx="1"/>
          </p:nvPr>
        </p:nvSpPr>
        <p:spPr>
          <a:xfrm>
            <a:off x="3086341" y="2914610"/>
            <a:ext cx="5060314" cy="1845569"/>
          </a:xfrm>
        </p:spPr>
        <p:txBody>
          <a:bodyPr/>
          <a:lstStyle/>
          <a:p>
            <a:pPr algn="just"/>
            <a:r>
              <a:rPr lang="pt-BR" sz="1710" dirty="0"/>
              <a:t>É a atividade exercida com o intuito de promover e realizar a construção, para alienação total ou parcial, de </a:t>
            </a:r>
            <a:r>
              <a:rPr lang="pt-BR" sz="1710" b="1" u="sng" dirty="0"/>
              <a:t>edificações ou conjunto de edificações compostas de unidades autônomas</a:t>
            </a:r>
            <a:endParaRPr lang="pt-BR" sz="1710" dirty="0"/>
          </a:p>
          <a:p>
            <a:pPr algn="just"/>
            <a:endParaRPr lang="pt-BR" dirty="0"/>
          </a:p>
        </p:txBody>
      </p:sp>
      <p:sp>
        <p:nvSpPr>
          <p:cNvPr id="5" name="Espaço Reservado para Texto 4">
            <a:extLst>
              <a:ext uri="{FF2B5EF4-FFF2-40B4-BE49-F238E27FC236}">
                <a16:creationId xmlns:a16="http://schemas.microsoft.com/office/drawing/2014/main" id="{CA961F08-1F10-409C-9C96-46E0E6BE0B5D}"/>
              </a:ext>
            </a:extLst>
          </p:cNvPr>
          <p:cNvSpPr>
            <a:spLocks noGrp="1"/>
          </p:cNvSpPr>
          <p:nvPr>
            <p:ph type="body" sz="quarter" idx="12"/>
          </p:nvPr>
        </p:nvSpPr>
        <p:spPr/>
        <p:txBody>
          <a:bodyPr/>
          <a:lstStyle/>
          <a:p>
            <a:r>
              <a:rPr lang="pt-BR" dirty="0"/>
              <a:t>Artigo 28 (§ único) da Lei 4.591/64</a:t>
            </a:r>
          </a:p>
        </p:txBody>
      </p:sp>
    </p:spTree>
    <p:extLst>
      <p:ext uri="{BB962C8B-B14F-4D97-AF65-F5344CB8AC3E}">
        <p14:creationId xmlns:p14="http://schemas.microsoft.com/office/powerpoint/2010/main" val="1849286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42B390E-9B6D-4300-81E8-3A913E7EFFDB}"/>
              </a:ext>
            </a:extLst>
          </p:cNvPr>
          <p:cNvSpPr>
            <a:spLocks noGrp="1"/>
          </p:cNvSpPr>
          <p:nvPr>
            <p:ph type="body" sz="quarter" idx="10"/>
          </p:nvPr>
        </p:nvSpPr>
        <p:spPr>
          <a:xfrm>
            <a:off x="457236" y="3103001"/>
            <a:ext cx="1806081" cy="290849"/>
          </a:xfrm>
        </p:spPr>
        <p:txBody>
          <a:bodyPr/>
          <a:lstStyle/>
          <a:p>
            <a:r>
              <a:rPr lang="pt-BR" dirty="0"/>
              <a:t>DEFINIÇÃO</a:t>
            </a:r>
          </a:p>
        </p:txBody>
      </p:sp>
      <p:sp>
        <p:nvSpPr>
          <p:cNvPr id="3" name="Espaço Reservado para Texto 2">
            <a:extLst>
              <a:ext uri="{FF2B5EF4-FFF2-40B4-BE49-F238E27FC236}">
                <a16:creationId xmlns:a16="http://schemas.microsoft.com/office/drawing/2014/main" id="{5CB72276-4A62-4B00-86AC-79C7F7933C18}"/>
              </a:ext>
            </a:extLst>
          </p:cNvPr>
          <p:cNvSpPr>
            <a:spLocks noGrp="1"/>
          </p:cNvSpPr>
          <p:nvPr>
            <p:ph type="body" sz="quarter" idx="11"/>
          </p:nvPr>
        </p:nvSpPr>
        <p:spPr/>
        <p:txBody>
          <a:bodyPr/>
          <a:lstStyle/>
          <a:p>
            <a:r>
              <a:rPr lang="pt-BR" b="1" cap="all" dirty="0"/>
              <a:t>DES. VICENTE DE ABREU AMADEI</a:t>
            </a:r>
            <a:endParaRPr lang="pt-BR" cap="all" dirty="0"/>
          </a:p>
          <a:p>
            <a:endParaRPr lang="pt-BR" dirty="0"/>
          </a:p>
        </p:txBody>
      </p:sp>
      <p:sp>
        <p:nvSpPr>
          <p:cNvPr id="4" name="Subtítulo 3">
            <a:extLst>
              <a:ext uri="{FF2B5EF4-FFF2-40B4-BE49-F238E27FC236}">
                <a16:creationId xmlns:a16="http://schemas.microsoft.com/office/drawing/2014/main" id="{3103B4C9-5665-4CD4-A81E-6D8403CFDE22}"/>
              </a:ext>
            </a:extLst>
          </p:cNvPr>
          <p:cNvSpPr>
            <a:spLocks noGrp="1"/>
          </p:cNvSpPr>
          <p:nvPr>
            <p:ph type="subTitle" idx="1"/>
          </p:nvPr>
        </p:nvSpPr>
        <p:spPr>
          <a:xfrm>
            <a:off x="2822551" y="1447938"/>
            <a:ext cx="4931911" cy="2103284"/>
          </a:xfrm>
        </p:spPr>
        <p:txBody>
          <a:bodyPr/>
          <a:lstStyle/>
          <a:p>
            <a:pPr algn="just"/>
            <a:r>
              <a:rPr lang="pt-BR" sz="1440" i="1" dirty="0"/>
              <a:t>“Condomínio de lotes, previsto no art. 1.358-A do CC e também referido nos </a:t>
            </a:r>
            <a:r>
              <a:rPr lang="pt-BR" sz="1440" i="1" dirty="0" err="1"/>
              <a:t>arts</a:t>
            </a:r>
            <a:r>
              <a:rPr lang="pt-BR" sz="1440" i="1" dirty="0"/>
              <a:t>. 2º, § 7º e 4º, § 4º, ambos da Lei 6.766/79, é modalidade de condomínio (especial) assemelhada ao condomínio edilício, cujas unidades autônomas (“propriedade exclusiva” – art. 1.358-A do CC) são constituídas de lotes (unidades ainda não edificadas, mas destinadas à edificação, e, daí, com potencial construtivo), aos quais correspondem fração ideal do terreno e das áreas de uso comum dos condôminos, com as vias de circulação e demais partes comuns de domínio privado, bem como implantação e infraestrutura com respeito à legislação urbanística (§2º do art.1.358-A do CC) e às exigências públicas impostas (como “limitações administrativas e direitos reais sobre coisa alheia em benefício do poder público, da população em geral e da proteção da paisagem urbana, tais como servidões de passagem, usufrutos e restrições à construção de muros”- §4º do art. 4º da Lei 6.766/79).”</a:t>
            </a:r>
          </a:p>
        </p:txBody>
      </p:sp>
    </p:spTree>
    <p:extLst>
      <p:ext uri="{BB962C8B-B14F-4D97-AF65-F5344CB8AC3E}">
        <p14:creationId xmlns:p14="http://schemas.microsoft.com/office/powerpoint/2010/main" val="873225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BB918B86-D0E3-4A19-B420-3D9CDE34BA67}"/>
              </a:ext>
            </a:extLst>
          </p:cNvPr>
          <p:cNvSpPr>
            <a:spLocks noGrp="1"/>
          </p:cNvSpPr>
          <p:nvPr>
            <p:ph type="body" sz="quarter" idx="10"/>
          </p:nvPr>
        </p:nvSpPr>
        <p:spPr>
          <a:xfrm>
            <a:off x="457236" y="2812152"/>
            <a:ext cx="1806081" cy="581698"/>
          </a:xfrm>
        </p:spPr>
        <p:txBody>
          <a:bodyPr/>
          <a:lstStyle/>
          <a:p>
            <a:r>
              <a:rPr lang="pt-BR" dirty="0"/>
              <a:t>FRONTEIRA DA LEGALIDADE</a:t>
            </a:r>
          </a:p>
        </p:txBody>
      </p:sp>
      <p:sp>
        <p:nvSpPr>
          <p:cNvPr id="3" name="Espaço Reservado para Texto 2">
            <a:extLst>
              <a:ext uri="{FF2B5EF4-FFF2-40B4-BE49-F238E27FC236}">
                <a16:creationId xmlns:a16="http://schemas.microsoft.com/office/drawing/2014/main" id="{A9C04F0A-8E65-4242-8FB4-6D1B8C3CFE3D}"/>
              </a:ext>
            </a:extLst>
          </p:cNvPr>
          <p:cNvSpPr>
            <a:spLocks noGrp="1"/>
          </p:cNvSpPr>
          <p:nvPr>
            <p:ph type="body" sz="quarter" idx="11"/>
          </p:nvPr>
        </p:nvSpPr>
        <p:spPr/>
        <p:txBody>
          <a:bodyPr/>
          <a:lstStyle/>
          <a:p>
            <a:r>
              <a:rPr lang="pt-BR" dirty="0"/>
              <a:t>EMPREENDIMENTOS IMOBILIÁRIOS</a:t>
            </a:r>
          </a:p>
        </p:txBody>
      </p:sp>
      <p:sp>
        <p:nvSpPr>
          <p:cNvPr id="4" name="Subtítulo 3">
            <a:extLst>
              <a:ext uri="{FF2B5EF4-FFF2-40B4-BE49-F238E27FC236}">
                <a16:creationId xmlns:a16="http://schemas.microsoft.com/office/drawing/2014/main" id="{E6189E80-22FE-47EB-A5F0-6C8E37233CA7}"/>
              </a:ext>
            </a:extLst>
          </p:cNvPr>
          <p:cNvSpPr>
            <a:spLocks noGrp="1"/>
          </p:cNvSpPr>
          <p:nvPr>
            <p:ph type="subTitle" idx="1"/>
          </p:nvPr>
        </p:nvSpPr>
        <p:spPr/>
        <p:txBody>
          <a:bodyPr/>
          <a:lstStyle/>
          <a:p>
            <a:r>
              <a:rPr lang="pt-BR" sz="1700" dirty="0">
                <a:latin typeface="+mj-lt"/>
              </a:rPr>
              <a:t>LOTEAMENTO OU CONDOMÍNIO ESTÁ REGULAR?</a:t>
            </a:r>
          </a:p>
          <a:p>
            <a:endParaRPr lang="pt-BR" sz="1700" dirty="0">
              <a:latin typeface="+mj-lt"/>
            </a:endParaRPr>
          </a:p>
          <a:p>
            <a:r>
              <a:rPr lang="pt-BR" sz="1700" dirty="0">
                <a:latin typeface="+mj-lt"/>
              </a:rPr>
              <a:t>O REGISTRO DE IMÓVEIS RESPONDE A ESSA PERGUNTA.</a:t>
            </a:r>
          </a:p>
          <a:p>
            <a:endParaRPr lang="pt-BR" sz="1700" dirty="0">
              <a:latin typeface="+mj-lt"/>
            </a:endParaRPr>
          </a:p>
          <a:p>
            <a:r>
              <a:rPr lang="pt-BR" sz="1700" dirty="0">
                <a:latin typeface="+mj-lt"/>
              </a:rPr>
              <a:t>É ELE O DIVISOR E A ÚLTIMA FRONTEIRA DA JURIDICIDADE, após as devidas aprovações administrativas – especialmente pela Prefeitura (Vicente de Abreu </a:t>
            </a:r>
            <a:r>
              <a:rPr lang="pt-BR" sz="1700" dirty="0" err="1">
                <a:latin typeface="+mj-lt"/>
              </a:rPr>
              <a:t>Amadei</a:t>
            </a:r>
            <a:r>
              <a:rPr lang="pt-BR" sz="1700" dirty="0">
                <a:latin typeface="+mj-lt"/>
              </a:rPr>
              <a:t>, Loteamento de acesso controlado e condomínio de lotes)</a:t>
            </a:r>
          </a:p>
        </p:txBody>
      </p:sp>
    </p:spTree>
    <p:extLst>
      <p:ext uri="{BB962C8B-B14F-4D97-AF65-F5344CB8AC3E}">
        <p14:creationId xmlns:p14="http://schemas.microsoft.com/office/powerpoint/2010/main" val="2929583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7795BB0-F7C0-4C56-B564-992E7272DFE1}"/>
              </a:ext>
            </a:extLst>
          </p:cNvPr>
          <p:cNvSpPr>
            <a:spLocks noGrp="1"/>
          </p:cNvSpPr>
          <p:nvPr>
            <p:ph type="body" sz="quarter" idx="10"/>
          </p:nvPr>
        </p:nvSpPr>
        <p:spPr/>
        <p:txBody>
          <a:bodyPr/>
          <a:lstStyle/>
          <a:p>
            <a:r>
              <a:rPr lang="pt-BR" dirty="0"/>
              <a:t>Rateio de Despesas</a:t>
            </a:r>
          </a:p>
          <a:p>
            <a:endParaRPr lang="pt-BR" dirty="0"/>
          </a:p>
        </p:txBody>
      </p:sp>
      <p:sp>
        <p:nvSpPr>
          <p:cNvPr id="3" name="Espaço Reservado para Texto 2">
            <a:extLst>
              <a:ext uri="{FF2B5EF4-FFF2-40B4-BE49-F238E27FC236}">
                <a16:creationId xmlns:a16="http://schemas.microsoft.com/office/drawing/2014/main" id="{3E280F11-75F8-4C87-892E-94847FC821C6}"/>
              </a:ext>
            </a:extLst>
          </p:cNvPr>
          <p:cNvSpPr>
            <a:spLocks noGrp="1"/>
          </p:cNvSpPr>
          <p:nvPr>
            <p:ph type="body" sz="quarter" idx="12"/>
          </p:nvPr>
        </p:nvSpPr>
        <p:spPr/>
        <p:txBody>
          <a:bodyPr/>
          <a:lstStyle/>
          <a:p>
            <a:r>
              <a:rPr lang="pt-BR" dirty="0"/>
              <a:t>3</a:t>
            </a:r>
          </a:p>
        </p:txBody>
      </p:sp>
    </p:spTree>
    <p:extLst>
      <p:ext uri="{BB962C8B-B14F-4D97-AF65-F5344CB8AC3E}">
        <p14:creationId xmlns:p14="http://schemas.microsoft.com/office/powerpoint/2010/main" val="3071795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Drives de equipe\ADMINISTRATIVO\Fotos\Depositphotos\IMOB\216_Q2l0eTEuanBn - Cópia - Cópia.jpg">
            <a:extLst>
              <a:ext uri="{FF2B5EF4-FFF2-40B4-BE49-F238E27FC236}">
                <a16:creationId xmlns:a16="http://schemas.microsoft.com/office/drawing/2014/main" id="{3893BDA1-50AE-46B3-A0FB-3E6E25B0F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978" y="857049"/>
            <a:ext cx="6870023" cy="134085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457236" y="2479754"/>
            <a:ext cx="1806081" cy="914096"/>
          </a:xfrm>
        </p:spPr>
        <p:txBody>
          <a:bodyPr/>
          <a:lstStyle/>
          <a:p>
            <a:r>
              <a:rPr lang="pt-BR" sz="1980" dirty="0">
                <a:ea typeface="Tahoma" panose="020B0604030504040204" pitchFamily="34" charset="0"/>
                <a:cs typeface="Tahoma" panose="020B0604030504040204" pitchFamily="34" charset="0"/>
              </a:rPr>
              <a:t>Rateio de despesas do condomínio</a:t>
            </a:r>
            <a:endParaRPr lang="pt-BR" dirty="0"/>
          </a:p>
        </p:txBody>
      </p:sp>
      <p:sp>
        <p:nvSpPr>
          <p:cNvPr id="3" name="Espaço Reservado para Texto 2">
            <a:extLst>
              <a:ext uri="{FF2B5EF4-FFF2-40B4-BE49-F238E27FC236}">
                <a16:creationId xmlns:a16="http://schemas.microsoft.com/office/drawing/2014/main" id="{AFA950C2-5EF1-41BA-8F10-B191E394002B}"/>
              </a:ext>
            </a:extLst>
          </p:cNvPr>
          <p:cNvSpPr>
            <a:spLocks noGrp="1"/>
          </p:cNvSpPr>
          <p:nvPr>
            <p:ph type="body" sz="quarter" idx="11"/>
          </p:nvPr>
        </p:nvSpPr>
        <p:spPr/>
        <p:txBody>
          <a:bodyPr/>
          <a:lstStyle/>
          <a:p>
            <a:r>
              <a:rPr lang="pt-BR" dirty="0"/>
              <a:t>Lei 10.406/02</a:t>
            </a:r>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3086341" y="2374157"/>
            <a:ext cx="5394667" cy="2771277"/>
          </a:xfrm>
        </p:spPr>
        <p:txBody>
          <a:bodyPr/>
          <a:lstStyle/>
          <a:p>
            <a:pPr algn="just" fontAlgn="base"/>
            <a:r>
              <a:rPr lang="pt-BR" sz="1440" i="1" dirty="0">
                <a:ea typeface="Tahoma" panose="020B0604030504040204" pitchFamily="34" charset="0"/>
                <a:cs typeface="Tahoma" panose="020B0604030504040204" pitchFamily="34" charset="0"/>
              </a:rPr>
              <a:t>Art. 1.336. São deveres do condômino:</a:t>
            </a:r>
          </a:p>
          <a:p>
            <a:pPr algn="just" fontAlgn="base"/>
            <a:endParaRPr lang="pt-BR" sz="1440" i="1" dirty="0">
              <a:ea typeface="Tahoma" panose="020B0604030504040204" pitchFamily="34" charset="0"/>
              <a:cs typeface="Tahoma" panose="020B0604030504040204" pitchFamily="34" charset="0"/>
            </a:endParaRPr>
          </a:p>
          <a:p>
            <a:pPr algn="just" fontAlgn="base"/>
            <a:r>
              <a:rPr lang="pt-BR" sz="1440" i="1" dirty="0">
                <a:ea typeface="Tahoma" panose="020B0604030504040204" pitchFamily="34" charset="0"/>
                <a:cs typeface="Tahoma" panose="020B0604030504040204" pitchFamily="34" charset="0"/>
              </a:rPr>
              <a:t>I - </a:t>
            </a:r>
            <a:r>
              <a:rPr lang="pt-BR" sz="1440" b="1" i="1" u="sng" dirty="0">
                <a:ea typeface="Tahoma" panose="020B0604030504040204" pitchFamily="34" charset="0"/>
                <a:cs typeface="Tahoma" panose="020B0604030504040204" pitchFamily="34" charset="0"/>
              </a:rPr>
              <a:t>contribuir para as despesas do condomínio na proporção das suas frações ideais</a:t>
            </a:r>
            <a:r>
              <a:rPr lang="pt-BR" sz="1440" i="1" dirty="0">
                <a:ea typeface="Tahoma" panose="020B0604030504040204" pitchFamily="34" charset="0"/>
                <a:cs typeface="Tahoma" panose="020B0604030504040204" pitchFamily="34" charset="0"/>
              </a:rPr>
              <a:t>, salvo disposição em contrário na convenção;</a:t>
            </a:r>
          </a:p>
          <a:p>
            <a:pPr algn="just" fontAlgn="base"/>
            <a:r>
              <a:rPr lang="pt-BR" sz="1440" i="1" dirty="0">
                <a:ea typeface="Tahoma" panose="020B0604030504040204" pitchFamily="34" charset="0"/>
                <a:cs typeface="Tahoma" panose="020B0604030504040204" pitchFamily="34" charset="0"/>
              </a:rPr>
              <a:t>§ 1o </a:t>
            </a:r>
            <a:r>
              <a:rPr lang="pt-BR" sz="1440" b="1" i="1" dirty="0">
                <a:ea typeface="Tahoma" panose="020B0604030504040204" pitchFamily="34" charset="0"/>
                <a:cs typeface="Tahoma" panose="020B0604030504040204" pitchFamily="34" charset="0"/>
              </a:rPr>
              <a:t>O condômino que não pagar a sua contribuição ficará sujeito aos juros moratórios convencionados </a:t>
            </a:r>
            <a:r>
              <a:rPr lang="pt-BR" sz="1440" i="1" dirty="0">
                <a:ea typeface="Tahoma" panose="020B0604030504040204" pitchFamily="34" charset="0"/>
                <a:cs typeface="Tahoma" panose="020B0604030504040204" pitchFamily="34" charset="0"/>
              </a:rPr>
              <a:t>ou, não sendo previstos, os de um por cento ao mês e multa de até dois por cento sobre o débito.</a:t>
            </a:r>
          </a:p>
        </p:txBody>
      </p:sp>
    </p:spTree>
    <p:extLst>
      <p:ext uri="{BB962C8B-B14F-4D97-AF65-F5344CB8AC3E}">
        <p14:creationId xmlns:p14="http://schemas.microsoft.com/office/powerpoint/2010/main" val="872655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251947" y="2521303"/>
            <a:ext cx="2011370" cy="872547"/>
          </a:xfrm>
        </p:spPr>
        <p:txBody>
          <a:bodyPr/>
          <a:lstStyle/>
          <a:p>
            <a:r>
              <a:rPr lang="pt-BR" dirty="0"/>
              <a:t>Rateio de 	Despesas no loteamento</a:t>
            </a:r>
          </a:p>
        </p:txBody>
      </p:sp>
      <p:sp>
        <p:nvSpPr>
          <p:cNvPr id="3" name="Espaço Reservado para Texto 2">
            <a:extLst>
              <a:ext uri="{FF2B5EF4-FFF2-40B4-BE49-F238E27FC236}">
                <a16:creationId xmlns:a16="http://schemas.microsoft.com/office/drawing/2014/main" id="{AFA950C2-5EF1-41BA-8F10-B191E394002B}"/>
              </a:ext>
            </a:extLst>
          </p:cNvPr>
          <p:cNvSpPr>
            <a:spLocks noGrp="1"/>
          </p:cNvSpPr>
          <p:nvPr>
            <p:ph type="body" sz="quarter" idx="11"/>
          </p:nvPr>
        </p:nvSpPr>
        <p:spPr/>
        <p:txBody>
          <a:bodyPr/>
          <a:lstStyle/>
          <a:p>
            <a:r>
              <a:rPr lang="pt-BR" dirty="0"/>
              <a:t>Lei 6.766/79</a:t>
            </a:r>
          </a:p>
          <a:p>
            <a:r>
              <a:rPr lang="pt-BR" dirty="0"/>
              <a:t>HISTÓRICO</a:t>
            </a:r>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3086341" y="1484642"/>
            <a:ext cx="5079604" cy="2771277"/>
          </a:xfrm>
        </p:spPr>
        <p:txBody>
          <a:bodyPr/>
          <a:lstStyle/>
          <a:p>
            <a:pPr algn="just" fontAlgn="base"/>
            <a:r>
              <a:rPr lang="pt-BR" sz="1350" dirty="0">
                <a:ea typeface="Tahoma" panose="020B0604030504040204" pitchFamily="34" charset="0"/>
                <a:cs typeface="Tahoma" panose="020B0604030504040204" pitchFamily="34" charset="0"/>
              </a:rPr>
              <a:t>Tribunais Estaduais eram em sua grande maioria favoráveis às associações de moradores</a:t>
            </a:r>
          </a:p>
          <a:p>
            <a:pPr algn="just" fontAlgn="base"/>
            <a:r>
              <a:rPr lang="pt-BR" dirty="0"/>
              <a:t>Súmula 79 do TJ/RJ: “</a:t>
            </a:r>
            <a:r>
              <a:rPr lang="pt-BR" b="1" i="1" dirty="0"/>
              <a:t>Em respeito ao princípio que veda o enriquecimento sem causa, </a:t>
            </a:r>
            <a:r>
              <a:rPr lang="pt-BR" b="1" i="1" u="sng" dirty="0"/>
              <a:t>as associações de moradores podem exigir dos não associados, em igualdade de condições com os associados, que concorram para o custeio dos serviços por ela efetivamente prestados e que sejam de interesse comum dos moradores da localidade</a:t>
            </a:r>
            <a:r>
              <a:rPr lang="pt-BR" dirty="0"/>
              <a:t>”.</a:t>
            </a:r>
          </a:p>
          <a:p>
            <a:pPr algn="just" fontAlgn="base"/>
            <a:r>
              <a:rPr lang="pt-BR" sz="1350" dirty="0">
                <a:ea typeface="Tahoma" panose="020B0604030504040204" pitchFamily="34" charset="0"/>
                <a:cs typeface="Tahoma" panose="020B0604030504040204" pitchFamily="34" charset="0"/>
              </a:rPr>
              <a:t>Porém, STJ não era unânime nas decisões: A 4ª turma aprovava a cobrança, enquanto que a 3ª turma não. Para acabar com a celeuma, a 2ª decidiu por maioria que e outubro de 2005 que </a:t>
            </a:r>
            <a:r>
              <a:rPr lang="pt-BR" sz="1350" b="1" u="sng" dirty="0">
                <a:ea typeface="Tahoma" panose="020B0604030504040204" pitchFamily="34" charset="0"/>
                <a:cs typeface="Tahoma" panose="020B0604030504040204" pitchFamily="34" charset="0"/>
              </a:rPr>
              <a:t>A COBRANÇA ERA INDEVIDA.</a:t>
            </a:r>
          </a:p>
          <a:p>
            <a:pPr algn="just" fontAlgn="base"/>
            <a:r>
              <a:rPr lang="pt-BR" sz="1350" b="1" u="sng" dirty="0">
                <a:ea typeface="Tahoma" panose="020B0604030504040204" pitchFamily="34" charset="0"/>
                <a:cs typeface="Tahoma" panose="020B0604030504040204" pitchFamily="34" charset="0"/>
              </a:rPr>
              <a:t>Setembro de 2011 = STF </a:t>
            </a:r>
            <a:r>
              <a:rPr lang="pt-BR" dirty="0"/>
              <a:t>“</a:t>
            </a:r>
            <a:r>
              <a:rPr lang="pt-BR" i="1" dirty="0"/>
              <a:t>descabe, a pretexto de evitar vantagem sem causa, impor mensalidade a morador ou a proprietário de imóvel que a ela não tenha aderido</a:t>
            </a:r>
            <a:r>
              <a:rPr lang="pt-BR" dirty="0"/>
              <a:t>” (1ª Turma do STF, ao julgar o Recurso Extraordinário 432.106-RJ).</a:t>
            </a:r>
          </a:p>
          <a:p>
            <a:pPr algn="just" fontAlgn="base"/>
            <a:r>
              <a:rPr lang="pt-BR" sz="1350" b="1" u="sng" dirty="0">
                <a:ea typeface="Tahoma" panose="020B0604030504040204" pitchFamily="34" charset="0"/>
                <a:cs typeface="Tahoma" panose="020B0604030504040204" pitchFamily="34" charset="0"/>
              </a:rPr>
              <a:t>Março de 2015 = STJ</a:t>
            </a:r>
            <a:r>
              <a:rPr lang="pt-BR" sz="1350" dirty="0">
                <a:ea typeface="Tahoma" panose="020B0604030504040204" pitchFamily="34" charset="0"/>
                <a:cs typeface="Tahoma" panose="020B0604030504040204" pitchFamily="34" charset="0"/>
              </a:rPr>
              <a:t> “</a:t>
            </a:r>
            <a:r>
              <a:rPr lang="pt-BR" i="1" dirty="0"/>
              <a:t>as taxas de manutenção criadas por associações de moradores não obrigam os não associados ou que a elas não anuíram</a:t>
            </a:r>
            <a:r>
              <a:rPr lang="pt-BR" dirty="0"/>
              <a:t>”</a:t>
            </a:r>
            <a:endParaRPr lang="pt-BR" sz="1350" b="1" u="sng" dirty="0">
              <a:ea typeface="Tahoma" panose="020B0604030504040204" pitchFamily="34" charset="0"/>
              <a:cs typeface="Tahoma" panose="020B0604030504040204" pitchFamily="34" charset="0"/>
            </a:endParaRPr>
          </a:p>
          <a:p>
            <a:pPr algn="just" fontAlgn="base"/>
            <a:endParaRPr lang="pt-BR" sz="1350" b="1" u="sng" dirty="0">
              <a:ea typeface="Tahoma" panose="020B0604030504040204" pitchFamily="34" charset="0"/>
              <a:cs typeface="Tahoma" panose="020B0604030504040204" pitchFamily="34" charset="0"/>
            </a:endParaRPr>
          </a:p>
          <a:p>
            <a:pPr algn="just" fontAlgn="base"/>
            <a:endParaRPr lang="pt-BR" sz="135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2081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D335C8E-05EE-4426-BD9F-445215ABD2F9}"/>
              </a:ext>
            </a:extLst>
          </p:cNvPr>
          <p:cNvSpPr>
            <a:spLocks noGrp="1"/>
          </p:cNvSpPr>
          <p:nvPr>
            <p:ph type="body" sz="quarter" idx="10"/>
          </p:nvPr>
        </p:nvSpPr>
        <p:spPr>
          <a:xfrm>
            <a:off x="251947" y="2521303"/>
            <a:ext cx="2011370" cy="872547"/>
          </a:xfrm>
        </p:spPr>
        <p:txBody>
          <a:bodyPr/>
          <a:lstStyle/>
          <a:p>
            <a:r>
              <a:rPr lang="pt-BR" dirty="0"/>
              <a:t>Rateio de 	Despesas no loteamento</a:t>
            </a:r>
          </a:p>
        </p:txBody>
      </p:sp>
      <p:sp>
        <p:nvSpPr>
          <p:cNvPr id="3" name="Espaço Reservado para Texto 2">
            <a:extLst>
              <a:ext uri="{FF2B5EF4-FFF2-40B4-BE49-F238E27FC236}">
                <a16:creationId xmlns:a16="http://schemas.microsoft.com/office/drawing/2014/main" id="{AFA950C2-5EF1-41BA-8F10-B191E394002B}"/>
              </a:ext>
            </a:extLst>
          </p:cNvPr>
          <p:cNvSpPr>
            <a:spLocks noGrp="1"/>
          </p:cNvSpPr>
          <p:nvPr>
            <p:ph type="body" sz="quarter" idx="11"/>
          </p:nvPr>
        </p:nvSpPr>
        <p:spPr/>
        <p:txBody>
          <a:bodyPr/>
          <a:lstStyle/>
          <a:p>
            <a:r>
              <a:rPr lang="pt-BR" dirty="0"/>
              <a:t>Lei 6.766/79</a:t>
            </a:r>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3181591" y="926115"/>
            <a:ext cx="5079604" cy="2771277"/>
          </a:xfrm>
        </p:spPr>
        <p:txBody>
          <a:bodyPr/>
          <a:lstStyle/>
          <a:p>
            <a:pPr algn="just" fontAlgn="base"/>
            <a:r>
              <a:rPr lang="pt-BR" sz="1350" i="1" dirty="0">
                <a:ea typeface="Tahoma" panose="020B0604030504040204" pitchFamily="34" charset="0"/>
                <a:cs typeface="Tahoma" panose="020B0604030504040204" pitchFamily="34" charset="0"/>
              </a:rPr>
              <a:t>“Art. 36-A . As atividades desenvolvidas pelas associações de proprietários de imóveis, titulares de direitos ou moradores em loteamentos ou empreendimentos assemelhados, desde que não tenham fins lucrativos, bem como pelas entidades civis organizadas em função da solidariedade de interesses coletivos desse público com o objetivo de administração, conservação, manutenção, disciplina de utilização e convivência, visando à valorização dos imóveis que compõem o empreendimento, tendo em vista a sua natureza jurídica, vinculam-se, por critérios de afinidade, similitude e conexão, à atividade de administração de imóveis.</a:t>
            </a:r>
          </a:p>
          <a:p>
            <a:pPr algn="just" fontAlgn="base"/>
            <a:endParaRPr lang="pt-BR" sz="1350" i="1" dirty="0">
              <a:ea typeface="Tahoma" panose="020B0604030504040204" pitchFamily="34" charset="0"/>
              <a:cs typeface="Tahoma" panose="020B0604030504040204" pitchFamily="34" charset="0"/>
            </a:endParaRPr>
          </a:p>
          <a:p>
            <a:pPr algn="just" fontAlgn="base"/>
            <a:r>
              <a:rPr lang="pt-BR" sz="1350" i="1" dirty="0">
                <a:ea typeface="Tahoma" panose="020B0604030504040204" pitchFamily="34" charset="0"/>
                <a:cs typeface="Tahoma" panose="020B0604030504040204" pitchFamily="34" charset="0"/>
              </a:rPr>
              <a:t>Parágrafo único. A administração de imóveis na forma do caput deste artigo sujeita seus titulares à normatização e à disciplina constantes de seus atos constitutivos, </a:t>
            </a:r>
            <a:r>
              <a:rPr lang="pt-BR" sz="1350" b="1" i="1" u="sng" dirty="0">
                <a:ea typeface="Tahoma" panose="020B0604030504040204" pitchFamily="34" charset="0"/>
                <a:cs typeface="Tahoma" panose="020B0604030504040204" pitchFamily="34" charset="0"/>
              </a:rPr>
              <a:t>cotizando-se na forma desses atos para suportar a consecução dos seus objetivos</a:t>
            </a:r>
            <a:r>
              <a:rPr lang="pt-BR" sz="1350" i="1" dirty="0">
                <a:ea typeface="Tahoma" panose="020B0604030504040204" pitchFamily="34" charset="0"/>
                <a:cs typeface="Tahoma" panose="020B0604030504040204" pitchFamily="34" charset="0"/>
              </a:rPr>
              <a:t>.</a:t>
            </a:r>
            <a:r>
              <a:rPr lang="pt-BR" sz="1350" dirty="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3285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AFA950C2-5EF1-41BA-8F10-B191E394002B}"/>
              </a:ext>
            </a:extLst>
          </p:cNvPr>
          <p:cNvSpPr>
            <a:spLocks noGrp="1"/>
          </p:cNvSpPr>
          <p:nvPr>
            <p:ph type="body" sz="quarter" idx="11"/>
          </p:nvPr>
        </p:nvSpPr>
        <p:spPr/>
        <p:txBody>
          <a:bodyPr/>
          <a:lstStyle/>
          <a:p>
            <a:r>
              <a:rPr lang="pt-BR" dirty="0"/>
              <a:t>Lei 6.766/79</a:t>
            </a:r>
          </a:p>
          <a:p>
            <a:endParaRPr lang="pt-BR" dirty="0"/>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3086341" y="2008211"/>
            <a:ext cx="5394667" cy="2771277"/>
          </a:xfrm>
        </p:spPr>
        <p:txBody>
          <a:bodyPr/>
          <a:lstStyle/>
          <a:p>
            <a:pPr algn="just" fontAlgn="base"/>
            <a:r>
              <a:rPr lang="pt-BR" sz="1620" dirty="0">
                <a:ea typeface="Tahoma" panose="020B0604030504040204" pitchFamily="34" charset="0"/>
                <a:cs typeface="Tahoma" panose="020B0604030504040204" pitchFamily="34" charset="0"/>
              </a:rPr>
              <a:t>Basicamente as associações de moradores são administradores de imóveis e seus titulares (os moradores) devem ser disciplinados pelos seus atos constitutivos "</a:t>
            </a:r>
            <a:r>
              <a:rPr lang="pt-BR" sz="1620" b="1" u="sng" dirty="0">
                <a:ea typeface="Tahoma" panose="020B0604030504040204" pitchFamily="34" charset="0"/>
                <a:cs typeface="Tahoma" panose="020B0604030504040204" pitchFamily="34" charset="0"/>
              </a:rPr>
              <a:t>cotizando-se na forma desses atos para suportar a consecução dos seus objetivos</a:t>
            </a:r>
            <a:r>
              <a:rPr lang="pt-BR" sz="1620" dirty="0">
                <a:ea typeface="Tahoma" panose="020B0604030504040204" pitchFamily="34" charset="0"/>
                <a:cs typeface="Tahoma" panose="020B0604030504040204" pitchFamily="34" charset="0"/>
              </a:rPr>
              <a:t>".</a:t>
            </a:r>
          </a:p>
          <a:p>
            <a:pPr algn="just" fontAlgn="base"/>
            <a:endParaRPr lang="pt-BR" sz="1620" dirty="0">
              <a:ea typeface="Tahoma" panose="020B0604030504040204" pitchFamily="34" charset="0"/>
              <a:cs typeface="Tahoma" panose="020B0604030504040204" pitchFamily="34" charset="0"/>
            </a:endParaRPr>
          </a:p>
          <a:p>
            <a:pPr algn="just" fontAlgn="base"/>
            <a:r>
              <a:rPr lang="pt-BR" sz="1620" dirty="0">
                <a:ea typeface="Tahoma" panose="020B0604030504040204" pitchFamily="34" charset="0"/>
                <a:cs typeface="Tahoma" panose="020B0604030504040204" pitchFamily="34" charset="0"/>
              </a:rPr>
              <a:t>Legislador perdeu uma bela oportunidade de selar a discussão do assunto (liberdade de associação = art. 5º XX da CF/88 </a:t>
            </a:r>
            <a:r>
              <a:rPr lang="pt-BR" sz="1620" i="1" dirty="0">
                <a:ea typeface="Tahoma" panose="020B0604030504040204" pitchFamily="34" charset="0"/>
                <a:cs typeface="Tahoma" panose="020B0604030504040204" pitchFamily="34" charset="0"/>
              </a:rPr>
              <a:t>versus </a:t>
            </a:r>
            <a:r>
              <a:rPr lang="pt-BR" sz="1620" dirty="0">
                <a:ea typeface="Tahoma" panose="020B0604030504040204" pitchFamily="34" charset="0"/>
                <a:cs typeface="Tahoma" panose="020B0604030504040204" pitchFamily="34" charset="0"/>
              </a:rPr>
              <a:t>enriquecimento sem causa = art. 884 do CC/02).</a:t>
            </a:r>
          </a:p>
          <a:p>
            <a:pPr algn="just" fontAlgn="base"/>
            <a:endParaRPr lang="pt-BR" sz="1350" dirty="0">
              <a:ea typeface="Tahoma" panose="020B0604030504040204" pitchFamily="34" charset="0"/>
              <a:cs typeface="Tahoma" panose="020B0604030504040204" pitchFamily="34" charset="0"/>
            </a:endParaRPr>
          </a:p>
        </p:txBody>
      </p:sp>
      <p:sp>
        <p:nvSpPr>
          <p:cNvPr id="9" name="Espaço Reservado para Texto 1">
            <a:extLst>
              <a:ext uri="{FF2B5EF4-FFF2-40B4-BE49-F238E27FC236}">
                <a16:creationId xmlns:a16="http://schemas.microsoft.com/office/drawing/2014/main" id="{B0D48CA9-D17C-4914-AD38-A3AFFB9D0051}"/>
              </a:ext>
            </a:extLst>
          </p:cNvPr>
          <p:cNvSpPr>
            <a:spLocks noGrp="1"/>
          </p:cNvSpPr>
          <p:nvPr>
            <p:ph type="body" sz="quarter" idx="10"/>
          </p:nvPr>
        </p:nvSpPr>
        <p:spPr>
          <a:xfrm>
            <a:off x="251947" y="2521303"/>
            <a:ext cx="2011370" cy="872547"/>
          </a:xfrm>
        </p:spPr>
        <p:txBody>
          <a:bodyPr/>
          <a:lstStyle/>
          <a:p>
            <a:r>
              <a:rPr lang="pt-BR" dirty="0"/>
              <a:t>Rateio de 	Despesas no loteamento</a:t>
            </a:r>
          </a:p>
        </p:txBody>
      </p:sp>
    </p:spTree>
    <p:extLst>
      <p:ext uri="{BB962C8B-B14F-4D97-AF65-F5344CB8AC3E}">
        <p14:creationId xmlns:p14="http://schemas.microsoft.com/office/powerpoint/2010/main" val="152597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AFA950C2-5EF1-41BA-8F10-B191E394002B}"/>
              </a:ext>
            </a:extLst>
          </p:cNvPr>
          <p:cNvSpPr>
            <a:spLocks noGrp="1"/>
          </p:cNvSpPr>
          <p:nvPr>
            <p:ph type="body" sz="quarter" idx="11"/>
          </p:nvPr>
        </p:nvSpPr>
        <p:spPr/>
        <p:txBody>
          <a:bodyPr/>
          <a:lstStyle/>
          <a:p>
            <a:r>
              <a:rPr lang="pt-BR" dirty="0"/>
              <a:t>Lei 6.766/79</a:t>
            </a:r>
          </a:p>
          <a:p>
            <a:endParaRPr lang="pt-BR" dirty="0"/>
          </a:p>
        </p:txBody>
      </p:sp>
      <p:sp>
        <p:nvSpPr>
          <p:cNvPr id="4" name="Subtítulo 3">
            <a:extLst>
              <a:ext uri="{FF2B5EF4-FFF2-40B4-BE49-F238E27FC236}">
                <a16:creationId xmlns:a16="http://schemas.microsoft.com/office/drawing/2014/main" id="{D283036E-9C1E-4E96-A240-2CB4D190262D}"/>
              </a:ext>
            </a:extLst>
          </p:cNvPr>
          <p:cNvSpPr>
            <a:spLocks noGrp="1"/>
          </p:cNvSpPr>
          <p:nvPr>
            <p:ph type="subTitle" idx="1"/>
          </p:nvPr>
        </p:nvSpPr>
        <p:spPr>
          <a:xfrm>
            <a:off x="3086341" y="1098749"/>
            <a:ext cx="5323938" cy="2771277"/>
          </a:xfrm>
        </p:spPr>
        <p:txBody>
          <a:bodyPr/>
          <a:lstStyle/>
          <a:p>
            <a:pPr marL="0" indent="0" algn="just" fontAlgn="base">
              <a:buNone/>
            </a:pPr>
            <a:r>
              <a:rPr lang="pt-BR" sz="1620" b="1" u="sng" dirty="0">
                <a:ea typeface="Tahoma" panose="020B0604030504040204" pitchFamily="34" charset="0"/>
                <a:cs typeface="Tahoma" panose="020B0604030504040204" pitchFamily="34" charset="0"/>
              </a:rPr>
              <a:t>RESUMINDO</a:t>
            </a:r>
            <a:r>
              <a:rPr lang="pt-BR" sz="1620" dirty="0">
                <a:ea typeface="Tahoma" panose="020B0604030504040204" pitchFamily="34" charset="0"/>
                <a:cs typeface="Tahoma" panose="020B0604030504040204" pitchFamily="34" charset="0"/>
              </a:rPr>
              <a:t>:</a:t>
            </a:r>
          </a:p>
          <a:p>
            <a:pPr algn="just" fontAlgn="base"/>
            <a:r>
              <a:rPr lang="pt-BR" sz="1620" dirty="0">
                <a:ea typeface="Tahoma" panose="020B0604030504040204" pitchFamily="34" charset="0"/>
                <a:cs typeface="Tahoma" panose="020B0604030504040204" pitchFamily="34" charset="0"/>
              </a:rPr>
              <a:t>Quem se associa, paga;</a:t>
            </a:r>
          </a:p>
          <a:p>
            <a:pPr algn="just" fontAlgn="base"/>
            <a:r>
              <a:rPr lang="pt-BR" sz="1620" b="1" u="sng" dirty="0">
                <a:ea typeface="Tahoma" panose="020B0604030504040204" pitchFamily="34" charset="0"/>
                <a:cs typeface="Tahoma" panose="020B0604030504040204" pitchFamily="34" charset="0"/>
              </a:rPr>
              <a:t>E quem não quer se associar (direito constitucional), não paga? Não paga a taxa de associação, mas o rateio de despesas sim! </a:t>
            </a:r>
          </a:p>
          <a:p>
            <a:pPr algn="just" fontAlgn="base"/>
            <a:r>
              <a:rPr lang="pt-BR" sz="1620" dirty="0">
                <a:ea typeface="Tahoma" panose="020B0604030504040204" pitchFamily="34" charset="0"/>
                <a:cs typeface="Tahoma" panose="020B0604030504040204" pitchFamily="34" charset="0"/>
              </a:rPr>
              <a:t>Pode até ocorrer algumas situações difíceis de administrar: morador que não se associa e não quer usar as áreas comuns (quadra, salão de festas...), não pode ser obrigado a pagar por elas; agora, necessariamente alguns serviços serão utilizados, como a guarita e segurança; assim, tem que arcar com estes custos sim para não gerar enriquecimento sem causa  (cuidar a associação para um rateio diferente).</a:t>
            </a:r>
          </a:p>
          <a:p>
            <a:pPr algn="just" fontAlgn="base"/>
            <a:r>
              <a:rPr lang="pt-BR" sz="1620" dirty="0">
                <a:ea typeface="Tahoma" panose="020B0604030504040204" pitchFamily="34" charset="0"/>
                <a:cs typeface="Tahoma" panose="020B0604030504040204" pitchFamily="34" charset="0"/>
              </a:rPr>
              <a:t>A decisão sobre este ponto somente será tomada após o julgamento definitivo do STF sobre a matéria constitucional no </a:t>
            </a:r>
            <a:r>
              <a:rPr lang="pt-BR" sz="1620" b="1" u="sng" dirty="0">
                <a:ea typeface="Tahoma" panose="020B0604030504040204" pitchFamily="34" charset="0"/>
                <a:cs typeface="Tahoma" panose="020B0604030504040204" pitchFamily="34" charset="0"/>
              </a:rPr>
              <a:t>STF/</a:t>
            </a:r>
            <a:r>
              <a:rPr lang="da-DK" sz="1620" b="1" u="sng" dirty="0">
                <a:ea typeface="Tahoma" panose="020B0604030504040204" pitchFamily="34" charset="0"/>
                <a:cs typeface="Tahoma" panose="020B0604030504040204" pitchFamily="34" charset="0"/>
              </a:rPr>
              <a:t>RE nº 695.911-SP (min. Dias Toffoli) – está lá desde 2012 [</a:t>
            </a:r>
            <a:r>
              <a:rPr lang="pt-BR" sz="1620" b="1" u="sng" dirty="0">
                <a:ea typeface="Tahoma" panose="020B0604030504040204" pitchFamily="34" charset="0"/>
                <a:cs typeface="Tahoma" panose="020B0604030504040204" pitchFamily="34" charset="0"/>
              </a:rPr>
              <a:t>16/05/2019 - Conclusos ao(à) Relator(a)]</a:t>
            </a:r>
            <a:r>
              <a:rPr lang="da-DK" sz="1620" dirty="0">
                <a:ea typeface="Tahoma" panose="020B0604030504040204" pitchFamily="34" charset="0"/>
                <a:cs typeface="Tahoma" panose="020B0604030504040204" pitchFamily="34" charset="0"/>
              </a:rPr>
              <a:t>. </a:t>
            </a:r>
            <a:endParaRPr lang="pt-BR" sz="1620" dirty="0">
              <a:ea typeface="Tahoma" panose="020B0604030504040204" pitchFamily="34" charset="0"/>
              <a:cs typeface="Tahoma" panose="020B0604030504040204" pitchFamily="34" charset="0"/>
            </a:endParaRPr>
          </a:p>
          <a:p>
            <a:pPr algn="just" fontAlgn="base"/>
            <a:endParaRPr lang="pt-BR" sz="1350" dirty="0">
              <a:ea typeface="Tahoma" panose="020B0604030504040204" pitchFamily="34" charset="0"/>
              <a:cs typeface="Tahoma" panose="020B0604030504040204" pitchFamily="34" charset="0"/>
            </a:endParaRPr>
          </a:p>
          <a:p>
            <a:pPr algn="just" fontAlgn="base"/>
            <a:endParaRPr lang="pt-BR" sz="1350" dirty="0">
              <a:ea typeface="Tahoma" panose="020B0604030504040204" pitchFamily="34" charset="0"/>
              <a:cs typeface="Tahoma" panose="020B0604030504040204" pitchFamily="34" charset="0"/>
            </a:endParaRPr>
          </a:p>
        </p:txBody>
      </p:sp>
      <p:sp>
        <p:nvSpPr>
          <p:cNvPr id="9" name="Espaço Reservado para Texto 1">
            <a:extLst>
              <a:ext uri="{FF2B5EF4-FFF2-40B4-BE49-F238E27FC236}">
                <a16:creationId xmlns:a16="http://schemas.microsoft.com/office/drawing/2014/main" id="{F6A05875-18BE-4E03-B463-CF487180306C}"/>
              </a:ext>
            </a:extLst>
          </p:cNvPr>
          <p:cNvSpPr>
            <a:spLocks noGrp="1"/>
          </p:cNvSpPr>
          <p:nvPr>
            <p:ph type="body" sz="quarter" idx="10"/>
          </p:nvPr>
        </p:nvSpPr>
        <p:spPr>
          <a:xfrm>
            <a:off x="251947" y="2521303"/>
            <a:ext cx="2011370" cy="872547"/>
          </a:xfrm>
        </p:spPr>
        <p:txBody>
          <a:bodyPr/>
          <a:lstStyle/>
          <a:p>
            <a:r>
              <a:rPr lang="pt-BR" dirty="0"/>
              <a:t>Rateio de 	Despesas no loteamento</a:t>
            </a:r>
          </a:p>
        </p:txBody>
      </p:sp>
    </p:spTree>
    <p:extLst>
      <p:ext uri="{BB962C8B-B14F-4D97-AF65-F5344CB8AC3E}">
        <p14:creationId xmlns:p14="http://schemas.microsoft.com/office/powerpoint/2010/main" val="179109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54F5B-900D-4889-9F0F-ADDDF79BEAE7}"/>
              </a:ext>
            </a:extLst>
          </p:cNvPr>
          <p:cNvSpPr>
            <a:spLocks noGrp="1"/>
          </p:cNvSpPr>
          <p:nvPr>
            <p:ph type="title"/>
          </p:nvPr>
        </p:nvSpPr>
        <p:spPr>
          <a:xfrm>
            <a:off x="5465892" y="3171264"/>
            <a:ext cx="3049458" cy="307777"/>
          </a:xfrm>
        </p:spPr>
        <p:txBody>
          <a:bodyPr/>
          <a:lstStyle/>
          <a:p>
            <a:r>
              <a:rPr lang="pt-BR" sz="2000" dirty="0"/>
              <a:t>Muito obrigado.</a:t>
            </a:r>
          </a:p>
        </p:txBody>
      </p:sp>
      <p:sp>
        <p:nvSpPr>
          <p:cNvPr id="9" name="Subtítulo 1">
            <a:extLst>
              <a:ext uri="{FF2B5EF4-FFF2-40B4-BE49-F238E27FC236}">
                <a16:creationId xmlns:a16="http://schemas.microsoft.com/office/drawing/2014/main" id="{8C5FA00C-F3FF-4A53-A61B-359D500301E1}"/>
              </a:ext>
            </a:extLst>
          </p:cNvPr>
          <p:cNvSpPr txBox="1">
            <a:spLocks/>
          </p:cNvSpPr>
          <p:nvPr/>
        </p:nvSpPr>
        <p:spPr>
          <a:xfrm>
            <a:off x="5465892" y="3886491"/>
            <a:ext cx="1967660" cy="1088275"/>
          </a:xfrm>
          <a:prstGeom prst="rect">
            <a:avLst/>
          </a:prstGeom>
        </p:spPr>
        <p:txBody>
          <a:bodyPr anchor="ctr"/>
          <a:lstStyle>
            <a:lvl1pPr marL="380962" indent="-380962" algn="l" defTabSz="1523848" rtl="0" eaLnBrk="1" latinLnBrk="0" hangingPunct="1">
              <a:lnSpc>
                <a:spcPct val="90000"/>
              </a:lnSpc>
              <a:spcBef>
                <a:spcPts val="1667"/>
              </a:spcBef>
              <a:buFont typeface="Arial" panose="020B0604020202020204" pitchFamily="34" charset="0"/>
              <a:buChar char="•"/>
              <a:defRPr sz="4666"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pPr marL="5715" marR="2286" indent="0">
              <a:lnSpc>
                <a:spcPct val="100000"/>
              </a:lnSpc>
              <a:spcBef>
                <a:spcPts val="45"/>
              </a:spcBef>
              <a:buNone/>
            </a:pPr>
            <a:r>
              <a:rPr lang="pt-BR" sz="1170" b="1" spc="14" dirty="0">
                <a:solidFill>
                  <a:srgbClr val="58595B"/>
                </a:solidFill>
                <a:cs typeface="Calibri"/>
              </a:rPr>
              <a:t>Beatriz </a:t>
            </a:r>
            <a:r>
              <a:rPr lang="pt-BR" sz="1170" b="1" spc="14" dirty="0" err="1">
                <a:solidFill>
                  <a:srgbClr val="58595B"/>
                </a:solidFill>
                <a:cs typeface="Calibri"/>
              </a:rPr>
              <a:t>Zancaner</a:t>
            </a:r>
            <a:endParaRPr lang="pt-BR" sz="1170" b="1" spc="14" dirty="0">
              <a:solidFill>
                <a:srgbClr val="58595B"/>
              </a:solidFill>
              <a:cs typeface="Calibri"/>
            </a:endParaRPr>
          </a:p>
          <a:p>
            <a:pPr marL="5715" marR="2286" indent="0">
              <a:lnSpc>
                <a:spcPct val="100000"/>
              </a:lnSpc>
              <a:spcBef>
                <a:spcPts val="45"/>
              </a:spcBef>
              <a:buNone/>
            </a:pPr>
            <a:r>
              <a:rPr lang="pt-BR" sz="1170" b="1" spc="14" dirty="0">
                <a:solidFill>
                  <a:srgbClr val="58595B"/>
                </a:solidFill>
                <a:cs typeface="Calibri"/>
                <a:hlinkClick r:id="rId2"/>
              </a:rPr>
              <a:t>bz@corelaw.com.br</a:t>
            </a:r>
            <a:endParaRPr lang="pt-BR" sz="1170" b="1" spc="14" dirty="0">
              <a:solidFill>
                <a:srgbClr val="58595B"/>
              </a:solidFill>
              <a:cs typeface="Calibri"/>
            </a:endParaRPr>
          </a:p>
          <a:p>
            <a:pPr marL="5715" marR="2286" indent="0">
              <a:lnSpc>
                <a:spcPct val="100000"/>
              </a:lnSpc>
              <a:spcBef>
                <a:spcPts val="45"/>
              </a:spcBef>
              <a:buNone/>
            </a:pPr>
            <a:r>
              <a:rPr lang="pt-BR" sz="1170" spc="-23" dirty="0">
                <a:solidFill>
                  <a:srgbClr val="58595B"/>
                </a:solidFill>
                <a:cs typeface="Tahoma"/>
              </a:rPr>
              <a:t>55 </a:t>
            </a:r>
            <a:r>
              <a:rPr lang="pt-BR" sz="1170" spc="-51" dirty="0">
                <a:solidFill>
                  <a:srgbClr val="58595B"/>
                </a:solidFill>
                <a:cs typeface="Tahoma"/>
              </a:rPr>
              <a:t>11</a:t>
            </a:r>
            <a:r>
              <a:rPr lang="pt-BR" sz="1170" spc="-90" dirty="0">
                <a:solidFill>
                  <a:srgbClr val="58595B"/>
                </a:solidFill>
                <a:cs typeface="Tahoma"/>
              </a:rPr>
              <a:t>  </a:t>
            </a:r>
            <a:r>
              <a:rPr lang="pt-BR" sz="1170" dirty="0">
                <a:solidFill>
                  <a:srgbClr val="58595B"/>
                </a:solidFill>
                <a:cs typeface="Tahoma"/>
              </a:rPr>
              <a:t>2348-5887</a:t>
            </a:r>
          </a:p>
          <a:p>
            <a:pPr marL="5715" marR="2286" indent="0">
              <a:lnSpc>
                <a:spcPct val="100000"/>
              </a:lnSpc>
              <a:spcBef>
                <a:spcPts val="45"/>
              </a:spcBef>
              <a:buNone/>
            </a:pPr>
            <a:endParaRPr lang="pt-BR" sz="1170" b="1" spc="14" dirty="0">
              <a:solidFill>
                <a:srgbClr val="58595B"/>
              </a:solidFill>
              <a:cs typeface="Calibri"/>
            </a:endParaRPr>
          </a:p>
          <a:p>
            <a:pPr marL="5715" marR="2286" indent="0">
              <a:lnSpc>
                <a:spcPct val="100000"/>
              </a:lnSpc>
              <a:spcBef>
                <a:spcPts val="45"/>
              </a:spcBef>
              <a:buNone/>
            </a:pPr>
            <a:r>
              <a:rPr lang="pt-BR" sz="1170" b="1" spc="14" dirty="0">
                <a:solidFill>
                  <a:srgbClr val="58595B"/>
                </a:solidFill>
                <a:cs typeface="Calibri"/>
              </a:rPr>
              <a:t>Mauro Faustino</a:t>
            </a:r>
            <a:endParaRPr lang="pt-BR" sz="1170" b="1" spc="11" dirty="0">
              <a:solidFill>
                <a:srgbClr val="58595B"/>
              </a:solidFill>
              <a:cs typeface="Calibri"/>
            </a:endParaRPr>
          </a:p>
          <a:p>
            <a:pPr marL="5715" marR="2286" indent="0">
              <a:lnSpc>
                <a:spcPct val="100000"/>
              </a:lnSpc>
              <a:spcBef>
                <a:spcPts val="45"/>
              </a:spcBef>
              <a:buNone/>
            </a:pPr>
            <a:r>
              <a:rPr lang="pt-BR" sz="1170" b="1" spc="-23" dirty="0">
                <a:solidFill>
                  <a:srgbClr val="58595B"/>
                </a:solidFill>
                <a:cs typeface="Tahoma"/>
                <a:hlinkClick r:id="rId3"/>
              </a:rPr>
              <a:t>mf@corelaw.com.br</a:t>
            </a:r>
            <a:endParaRPr lang="pt-BR" sz="1170" b="1" spc="-23" dirty="0">
              <a:solidFill>
                <a:srgbClr val="58595B"/>
              </a:solidFill>
              <a:cs typeface="Tahoma"/>
            </a:endParaRPr>
          </a:p>
          <a:p>
            <a:pPr marL="5715" marR="2286" indent="0">
              <a:lnSpc>
                <a:spcPct val="100000"/>
              </a:lnSpc>
              <a:spcBef>
                <a:spcPts val="45"/>
              </a:spcBef>
              <a:buNone/>
            </a:pPr>
            <a:r>
              <a:rPr lang="pt-BR" sz="1170" spc="-23" dirty="0">
                <a:solidFill>
                  <a:srgbClr val="58595B"/>
                </a:solidFill>
                <a:cs typeface="Tahoma"/>
              </a:rPr>
              <a:t>55 </a:t>
            </a:r>
            <a:r>
              <a:rPr lang="pt-BR" sz="1170" spc="-51" dirty="0">
                <a:solidFill>
                  <a:srgbClr val="58595B"/>
                </a:solidFill>
                <a:cs typeface="Tahoma"/>
              </a:rPr>
              <a:t>11</a:t>
            </a:r>
            <a:r>
              <a:rPr lang="pt-BR" sz="1170" spc="-90" dirty="0">
                <a:solidFill>
                  <a:srgbClr val="58595B"/>
                </a:solidFill>
                <a:cs typeface="Tahoma"/>
              </a:rPr>
              <a:t>  </a:t>
            </a:r>
            <a:r>
              <a:rPr lang="pt-BR" sz="1170" dirty="0">
                <a:solidFill>
                  <a:srgbClr val="58595B"/>
                </a:solidFill>
                <a:cs typeface="Tahoma"/>
              </a:rPr>
              <a:t>2348-5887</a:t>
            </a:r>
          </a:p>
        </p:txBody>
      </p:sp>
      <p:sp>
        <p:nvSpPr>
          <p:cNvPr id="15" name="Tel: 11 2365.3633 | 11 2039.4170…">
            <a:extLst>
              <a:ext uri="{FF2B5EF4-FFF2-40B4-BE49-F238E27FC236}">
                <a16:creationId xmlns:a16="http://schemas.microsoft.com/office/drawing/2014/main" id="{7FC0E376-C63E-4427-B22B-DAF7C6F51BEB}"/>
              </a:ext>
            </a:extLst>
          </p:cNvPr>
          <p:cNvSpPr txBox="1"/>
          <p:nvPr/>
        </p:nvSpPr>
        <p:spPr>
          <a:xfrm>
            <a:off x="628650" y="5171515"/>
            <a:ext cx="1660009" cy="491291"/>
          </a:xfrm>
          <a:prstGeom prst="rect">
            <a:avLst/>
          </a:prstGeom>
          <a:ln w="12700">
            <a:miter lim="400000"/>
          </a:ln>
          <a:extLst>
            <a:ext uri="{C572A759-6A51-4108-AA02-DFA0A04FC94B}">
              <ma14:wrappingTextBoxFlag xmlns:ma14="http://schemas.microsoft.com/office/mac/drawingml/2011/main" xmlns="" val="1"/>
            </a:ext>
          </a:extLst>
        </p:spPr>
        <p:txBody>
          <a:bodyPr wrap="none" lIns="23814" tIns="23814" rIns="23814" bIns="23814" anchor="ctr">
            <a:spAutoFit/>
          </a:bodyPr>
          <a:lstStyle/>
          <a:p>
            <a:pPr marL="5715" marR="2286">
              <a:spcBef>
                <a:spcPts val="45"/>
              </a:spcBef>
              <a:defRPr sz="1400" b="0"/>
            </a:pPr>
            <a:r>
              <a:rPr sz="720" spc="-23" dirty="0">
                <a:solidFill>
                  <a:srgbClr val="58595B"/>
                </a:solidFill>
                <a:cs typeface="Tahoma"/>
              </a:rPr>
              <a:t>Tel: 11 23</a:t>
            </a:r>
            <a:r>
              <a:rPr lang="pt-BR" sz="720" spc="-23" dirty="0">
                <a:solidFill>
                  <a:srgbClr val="58595B"/>
                </a:solidFill>
                <a:cs typeface="Tahoma"/>
              </a:rPr>
              <a:t>48.5888   </a:t>
            </a:r>
            <a:endParaRPr sz="720" spc="-23" dirty="0">
              <a:solidFill>
                <a:srgbClr val="58595B"/>
              </a:solidFill>
              <a:cs typeface="Tahoma"/>
            </a:endParaRPr>
          </a:p>
          <a:p>
            <a:pPr marL="5715" marR="2286">
              <a:spcBef>
                <a:spcPts val="45"/>
              </a:spcBef>
              <a:defRPr sz="1400" b="0"/>
            </a:pPr>
            <a:r>
              <a:rPr sz="720" spc="-23" dirty="0">
                <a:solidFill>
                  <a:srgbClr val="58595B"/>
                </a:solidFill>
                <a:cs typeface="Tahoma"/>
              </a:rPr>
              <a:t>Al. Campinas, 1077, 2º Andar | Jardim </a:t>
            </a:r>
            <a:r>
              <a:rPr sz="720" spc="-23" dirty="0" err="1">
                <a:solidFill>
                  <a:srgbClr val="58595B"/>
                </a:solidFill>
                <a:cs typeface="Tahoma"/>
              </a:rPr>
              <a:t>Paulista</a:t>
            </a:r>
            <a:endParaRPr sz="720" spc="-23" dirty="0">
              <a:solidFill>
                <a:srgbClr val="58595B"/>
              </a:solidFill>
              <a:cs typeface="Tahoma"/>
            </a:endParaRPr>
          </a:p>
          <a:p>
            <a:pPr marL="5715" marR="2286">
              <a:spcBef>
                <a:spcPts val="45"/>
              </a:spcBef>
              <a:defRPr sz="1400" b="0"/>
            </a:pPr>
            <a:r>
              <a:rPr sz="720" spc="-23" dirty="0">
                <a:solidFill>
                  <a:srgbClr val="58595B"/>
                </a:solidFill>
                <a:cs typeface="Tahoma"/>
              </a:rPr>
              <a:t>CEP 01404-001 | São Paulo – SP – </a:t>
            </a:r>
            <a:r>
              <a:rPr sz="720" spc="-23" dirty="0" err="1">
                <a:solidFill>
                  <a:srgbClr val="58595B"/>
                </a:solidFill>
                <a:cs typeface="Tahoma"/>
              </a:rPr>
              <a:t>Brasil</a:t>
            </a:r>
            <a:endParaRPr lang="pt-BR" sz="720" spc="-23" dirty="0">
              <a:solidFill>
                <a:srgbClr val="58595B"/>
              </a:solidFill>
              <a:cs typeface="Tahoma"/>
            </a:endParaRPr>
          </a:p>
          <a:p>
            <a:pPr marL="5715" marR="2286">
              <a:spcBef>
                <a:spcPts val="45"/>
              </a:spcBef>
              <a:defRPr sz="1400" b="0"/>
            </a:pPr>
            <a:r>
              <a:rPr lang="pt-BR" sz="720" spc="-23" dirty="0">
                <a:solidFill>
                  <a:srgbClr val="58595B"/>
                </a:solidFill>
                <a:cs typeface="Tahoma"/>
              </a:rPr>
              <a:t>www.corelaw.com.br</a:t>
            </a:r>
            <a:endParaRPr sz="720" spc="-23" dirty="0">
              <a:solidFill>
                <a:srgbClr val="58595B"/>
              </a:solidFill>
              <a:cs typeface="Tahoma"/>
            </a:endParaRPr>
          </a:p>
        </p:txBody>
      </p:sp>
    </p:spTree>
    <p:extLst>
      <p:ext uri="{BB962C8B-B14F-4D97-AF65-F5344CB8AC3E}">
        <p14:creationId xmlns:p14="http://schemas.microsoft.com/office/powerpoint/2010/main" val="97181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FAC6CCB4-67B2-404C-B4FA-295404AB4AB9}"/>
              </a:ext>
            </a:extLst>
          </p:cNvPr>
          <p:cNvSpPr>
            <a:spLocks noGrp="1"/>
          </p:cNvSpPr>
          <p:nvPr>
            <p:ph type="body" sz="quarter" idx="10"/>
          </p:nvPr>
        </p:nvSpPr>
        <p:spPr>
          <a:xfrm>
            <a:off x="457236" y="2812152"/>
            <a:ext cx="1806081" cy="581698"/>
          </a:xfrm>
        </p:spPr>
        <p:txBody>
          <a:bodyPr/>
          <a:lstStyle/>
          <a:p>
            <a:r>
              <a:rPr lang="pt-BR" dirty="0"/>
              <a:t>O que é Loteamento?</a:t>
            </a:r>
          </a:p>
        </p:txBody>
      </p:sp>
      <p:sp>
        <p:nvSpPr>
          <p:cNvPr id="4" name="Subtítulo 3">
            <a:extLst>
              <a:ext uri="{FF2B5EF4-FFF2-40B4-BE49-F238E27FC236}">
                <a16:creationId xmlns:a16="http://schemas.microsoft.com/office/drawing/2014/main" id="{1390E01D-CCAA-4C18-B720-0CED1FFD5E1F}"/>
              </a:ext>
            </a:extLst>
          </p:cNvPr>
          <p:cNvSpPr>
            <a:spLocks noGrp="1"/>
          </p:cNvSpPr>
          <p:nvPr>
            <p:ph type="subTitle" idx="1"/>
          </p:nvPr>
        </p:nvSpPr>
        <p:spPr>
          <a:xfrm>
            <a:off x="3086341" y="2914610"/>
            <a:ext cx="5066744" cy="1845569"/>
          </a:xfrm>
        </p:spPr>
        <p:txBody>
          <a:bodyPr/>
          <a:lstStyle/>
          <a:p>
            <a:pPr algn="just"/>
            <a:r>
              <a:rPr lang="pt-BR" sz="1710" dirty="0"/>
              <a:t>É a subdivisão de gleba em </a:t>
            </a:r>
            <a:r>
              <a:rPr lang="pt-BR" sz="1710" b="1" u="sng" dirty="0"/>
              <a:t>lotes destinados a edificação</a:t>
            </a:r>
            <a:r>
              <a:rPr lang="pt-BR" sz="1710" dirty="0"/>
              <a:t>, com abertura de novas vias de circulação, de logradouros públicos ou prolongamento, modificação ou ampliação das vias existentes.</a:t>
            </a:r>
          </a:p>
        </p:txBody>
      </p:sp>
      <p:sp>
        <p:nvSpPr>
          <p:cNvPr id="5" name="Espaço Reservado para Texto 4">
            <a:extLst>
              <a:ext uri="{FF2B5EF4-FFF2-40B4-BE49-F238E27FC236}">
                <a16:creationId xmlns:a16="http://schemas.microsoft.com/office/drawing/2014/main" id="{CF4CC318-2CF1-434D-B805-C8C7E126A9A7}"/>
              </a:ext>
            </a:extLst>
          </p:cNvPr>
          <p:cNvSpPr>
            <a:spLocks noGrp="1"/>
          </p:cNvSpPr>
          <p:nvPr>
            <p:ph type="body" sz="quarter" idx="12"/>
          </p:nvPr>
        </p:nvSpPr>
        <p:spPr/>
        <p:txBody>
          <a:bodyPr/>
          <a:lstStyle/>
          <a:p>
            <a:r>
              <a:rPr lang="pt-BR" dirty="0"/>
              <a:t>Artigo 2º da Lei 6.766/79</a:t>
            </a:r>
          </a:p>
        </p:txBody>
      </p:sp>
    </p:spTree>
    <p:extLst>
      <p:ext uri="{BB962C8B-B14F-4D97-AF65-F5344CB8AC3E}">
        <p14:creationId xmlns:p14="http://schemas.microsoft.com/office/powerpoint/2010/main" val="119268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E8844D2D-0BE9-402F-81DC-7781276ABB4E}"/>
              </a:ext>
            </a:extLst>
          </p:cNvPr>
          <p:cNvSpPr>
            <a:spLocks noGrp="1"/>
          </p:cNvSpPr>
          <p:nvPr>
            <p:ph type="body" sz="quarter" idx="10"/>
          </p:nvPr>
        </p:nvSpPr>
        <p:spPr>
          <a:xfrm>
            <a:off x="457236" y="2812152"/>
            <a:ext cx="1806081" cy="581698"/>
          </a:xfrm>
        </p:spPr>
        <p:txBody>
          <a:bodyPr/>
          <a:lstStyle/>
          <a:p>
            <a:r>
              <a:rPr lang="pt-BR" dirty="0"/>
              <a:t>E condomínio, o que é?</a:t>
            </a:r>
          </a:p>
        </p:txBody>
      </p:sp>
      <p:sp>
        <p:nvSpPr>
          <p:cNvPr id="4" name="Subtítulo 3">
            <a:extLst>
              <a:ext uri="{FF2B5EF4-FFF2-40B4-BE49-F238E27FC236}">
                <a16:creationId xmlns:a16="http://schemas.microsoft.com/office/drawing/2014/main" id="{2E0ACCD1-7EBC-4963-B37A-7F8DE1BD1378}"/>
              </a:ext>
            </a:extLst>
          </p:cNvPr>
          <p:cNvSpPr>
            <a:spLocks noGrp="1"/>
          </p:cNvSpPr>
          <p:nvPr>
            <p:ph type="subTitle" idx="1"/>
          </p:nvPr>
        </p:nvSpPr>
        <p:spPr>
          <a:xfrm>
            <a:off x="3086341" y="2914610"/>
            <a:ext cx="5118183" cy="1845569"/>
          </a:xfrm>
        </p:spPr>
        <p:txBody>
          <a:bodyPr/>
          <a:lstStyle/>
          <a:p>
            <a:pPr algn="just"/>
            <a:r>
              <a:rPr lang="pt-BR" sz="1710" dirty="0"/>
              <a:t>É a divisão das </a:t>
            </a:r>
            <a:r>
              <a:rPr lang="pt-BR" sz="1710" b="1" u="sng" dirty="0"/>
              <a:t>edificações</a:t>
            </a:r>
            <a:r>
              <a:rPr lang="pt-BR" sz="1710" dirty="0"/>
              <a:t> em partes de propriedade exclusiva e partes de propriedade comum.</a:t>
            </a:r>
          </a:p>
          <a:p>
            <a:pPr algn="just"/>
            <a:r>
              <a:rPr lang="pt-BR" dirty="0"/>
              <a:t> </a:t>
            </a:r>
          </a:p>
        </p:txBody>
      </p:sp>
      <p:sp>
        <p:nvSpPr>
          <p:cNvPr id="5" name="Espaço Reservado para Texto 4">
            <a:extLst>
              <a:ext uri="{FF2B5EF4-FFF2-40B4-BE49-F238E27FC236}">
                <a16:creationId xmlns:a16="http://schemas.microsoft.com/office/drawing/2014/main" id="{371AAE32-361E-469C-B2EB-405DA535CD26}"/>
              </a:ext>
            </a:extLst>
          </p:cNvPr>
          <p:cNvSpPr>
            <a:spLocks noGrp="1"/>
          </p:cNvSpPr>
          <p:nvPr>
            <p:ph type="body" sz="quarter" idx="12"/>
          </p:nvPr>
        </p:nvSpPr>
        <p:spPr/>
        <p:txBody>
          <a:bodyPr/>
          <a:lstStyle/>
          <a:p>
            <a:r>
              <a:rPr lang="pt-BR" dirty="0"/>
              <a:t>Artigo 1.331 do Código Civil</a:t>
            </a:r>
          </a:p>
        </p:txBody>
      </p:sp>
    </p:spTree>
    <p:extLst>
      <p:ext uri="{BB962C8B-B14F-4D97-AF65-F5344CB8AC3E}">
        <p14:creationId xmlns:p14="http://schemas.microsoft.com/office/powerpoint/2010/main" val="298464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1EDA6997-EC14-4C83-9F05-21FB3137F495}"/>
              </a:ext>
            </a:extLst>
          </p:cNvPr>
          <p:cNvSpPr>
            <a:spLocks noGrp="1"/>
          </p:cNvSpPr>
          <p:nvPr>
            <p:ph type="body" sz="quarter" idx="10"/>
          </p:nvPr>
        </p:nvSpPr>
        <p:spPr>
          <a:xfrm>
            <a:off x="457236" y="2770602"/>
            <a:ext cx="1806081" cy="623248"/>
          </a:xfrm>
        </p:spPr>
        <p:txBody>
          <a:bodyPr/>
          <a:lstStyle/>
          <a:p>
            <a:r>
              <a:rPr lang="pt-BR" sz="1350" dirty="0"/>
              <a:t>CONFORMAÇÃO JURÍDICA DE EMPREEND. IMOBILIÁRIOS</a:t>
            </a:r>
          </a:p>
        </p:txBody>
      </p:sp>
      <p:sp>
        <p:nvSpPr>
          <p:cNvPr id="3" name="Espaço Reservado para Texto 2">
            <a:extLst>
              <a:ext uri="{FF2B5EF4-FFF2-40B4-BE49-F238E27FC236}">
                <a16:creationId xmlns:a16="http://schemas.microsoft.com/office/drawing/2014/main" id="{C7D9CA21-0905-4144-B491-B4D83DD40186}"/>
              </a:ext>
            </a:extLst>
          </p:cNvPr>
          <p:cNvSpPr>
            <a:spLocks noGrp="1"/>
          </p:cNvSpPr>
          <p:nvPr>
            <p:ph type="body" sz="quarter" idx="11"/>
          </p:nvPr>
        </p:nvSpPr>
        <p:spPr/>
        <p:txBody>
          <a:bodyPr/>
          <a:lstStyle/>
          <a:p>
            <a:r>
              <a:rPr lang="pt-BR" dirty="0"/>
              <a:t>Tabela de objetos </a:t>
            </a:r>
          </a:p>
          <a:p>
            <a:r>
              <a:rPr lang="pt-BR" b="1" u="sng" dirty="0"/>
              <a:t>ANTES </a:t>
            </a:r>
          </a:p>
          <a:p>
            <a:r>
              <a:rPr lang="pt-BR" dirty="0"/>
              <a:t>da Lei 13.465/17</a:t>
            </a:r>
          </a:p>
        </p:txBody>
      </p:sp>
      <p:graphicFrame>
        <p:nvGraphicFramePr>
          <p:cNvPr id="10" name="Tabela 9">
            <a:extLst>
              <a:ext uri="{FF2B5EF4-FFF2-40B4-BE49-F238E27FC236}">
                <a16:creationId xmlns:a16="http://schemas.microsoft.com/office/drawing/2014/main" id="{95EF2050-A229-4801-A196-0F2739B1BE13}"/>
              </a:ext>
            </a:extLst>
          </p:cNvPr>
          <p:cNvGraphicFramePr>
            <a:graphicFrameLocks noGrp="1"/>
          </p:cNvGraphicFramePr>
          <p:nvPr/>
        </p:nvGraphicFramePr>
        <p:xfrm>
          <a:off x="2590764" y="2487839"/>
          <a:ext cx="6096000" cy="1728352"/>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895219802"/>
                    </a:ext>
                  </a:extLst>
                </a:gridCol>
                <a:gridCol w="3048000">
                  <a:extLst>
                    <a:ext uri="{9D8B030D-6E8A-4147-A177-3AD203B41FA5}">
                      <a16:colId xmlns:a16="http://schemas.microsoft.com/office/drawing/2014/main" val="3731928700"/>
                    </a:ext>
                  </a:extLst>
                </a:gridCol>
              </a:tblGrid>
              <a:tr h="864176">
                <a:tc>
                  <a:txBody>
                    <a:bodyPr/>
                    <a:lstStyle/>
                    <a:p>
                      <a:pPr algn="ctr"/>
                      <a:r>
                        <a:rPr lang="pt-BR" sz="1800" dirty="0"/>
                        <a:t>Condomínio </a:t>
                      </a:r>
                    </a:p>
                    <a:p>
                      <a:pPr algn="ctr"/>
                      <a:r>
                        <a:rPr lang="pt-BR" sz="1800" dirty="0"/>
                        <a:t>(Lei das Incorporações de 1964 e Código Civil de 2002)</a:t>
                      </a:r>
                    </a:p>
                  </a:txBody>
                  <a:tcPr marL="41151" marR="41151" marT="20576" marB="20576"/>
                </a:tc>
                <a:tc>
                  <a:txBody>
                    <a:bodyPr/>
                    <a:lstStyle/>
                    <a:p>
                      <a:pPr algn="ctr"/>
                      <a:r>
                        <a:rPr lang="pt-BR" sz="1800" dirty="0"/>
                        <a:t>Loteamento </a:t>
                      </a:r>
                    </a:p>
                    <a:p>
                      <a:pPr algn="ctr"/>
                      <a:r>
                        <a:rPr lang="pt-BR" sz="1800" dirty="0"/>
                        <a:t>(Lei de 1979)</a:t>
                      </a:r>
                    </a:p>
                  </a:txBody>
                  <a:tcPr marL="41151" marR="41151" marT="20576" marB="20576"/>
                </a:tc>
                <a:extLst>
                  <a:ext uri="{0D108BD9-81ED-4DB2-BD59-A6C34878D82A}">
                    <a16:rowId xmlns:a16="http://schemas.microsoft.com/office/drawing/2014/main" val="3323726207"/>
                  </a:ext>
                </a:extLst>
              </a:tr>
              <a:tr h="864176">
                <a:tc>
                  <a:txBody>
                    <a:bodyPr/>
                    <a:lstStyle/>
                    <a:p>
                      <a:pPr algn="ctr"/>
                      <a:r>
                        <a:rPr lang="pt-BR" sz="1800" dirty="0"/>
                        <a:t>Objeto = </a:t>
                      </a:r>
                    </a:p>
                    <a:p>
                      <a:pPr algn="ctr"/>
                      <a:r>
                        <a:rPr lang="pt-BR" sz="1800" dirty="0"/>
                        <a:t>casa, apartamento, </a:t>
                      </a:r>
                    </a:p>
                    <a:p>
                      <a:pPr algn="ctr"/>
                      <a:r>
                        <a:rPr lang="pt-BR" sz="1800" dirty="0"/>
                        <a:t>laje, galpão...</a:t>
                      </a:r>
                    </a:p>
                  </a:txBody>
                  <a:tcPr marL="41151" marR="41151" marT="20576" marB="20576"/>
                </a:tc>
                <a:tc>
                  <a:txBody>
                    <a:bodyPr/>
                    <a:lstStyle/>
                    <a:p>
                      <a:pPr algn="ctr"/>
                      <a:r>
                        <a:rPr lang="pt-BR" sz="1800" dirty="0"/>
                        <a:t>Objeto = lote</a:t>
                      </a:r>
                    </a:p>
                    <a:p>
                      <a:pPr algn="ctr"/>
                      <a:r>
                        <a:rPr lang="pt-BR" sz="1700" b="1" dirty="0"/>
                        <a:t>(Sem previsão de Lei Federal de Fechamento)</a:t>
                      </a:r>
                    </a:p>
                  </a:txBody>
                  <a:tcPr marL="41151" marR="41151" marT="20576" marB="20576"/>
                </a:tc>
                <a:extLst>
                  <a:ext uri="{0D108BD9-81ED-4DB2-BD59-A6C34878D82A}">
                    <a16:rowId xmlns:a16="http://schemas.microsoft.com/office/drawing/2014/main" val="3268246290"/>
                  </a:ext>
                </a:extLst>
              </a:tr>
            </a:tbl>
          </a:graphicData>
        </a:graphic>
      </p:graphicFrame>
      <p:sp>
        <p:nvSpPr>
          <p:cNvPr id="11" name="CaixaDeTexto 10">
            <a:extLst>
              <a:ext uri="{FF2B5EF4-FFF2-40B4-BE49-F238E27FC236}">
                <a16:creationId xmlns:a16="http://schemas.microsoft.com/office/drawing/2014/main" id="{EB7CE396-01C8-4CD5-80F6-6AE56286007E}"/>
              </a:ext>
            </a:extLst>
          </p:cNvPr>
          <p:cNvSpPr txBox="1"/>
          <p:nvPr/>
        </p:nvSpPr>
        <p:spPr>
          <a:xfrm>
            <a:off x="4127087" y="1204918"/>
            <a:ext cx="3023355" cy="632481"/>
          </a:xfrm>
          <a:prstGeom prst="rect">
            <a:avLst/>
          </a:prstGeom>
          <a:noFill/>
        </p:spPr>
        <p:txBody>
          <a:bodyPr wrap="square" rtlCol="0">
            <a:spAutoFit/>
          </a:bodyPr>
          <a:lstStyle/>
          <a:p>
            <a:pPr algn="ctr"/>
            <a:r>
              <a:rPr lang="pt-BR" sz="3510" b="1" dirty="0"/>
              <a:t>ANTES</a:t>
            </a:r>
          </a:p>
        </p:txBody>
      </p:sp>
    </p:spTree>
    <p:extLst>
      <p:ext uri="{BB962C8B-B14F-4D97-AF65-F5344CB8AC3E}">
        <p14:creationId xmlns:p14="http://schemas.microsoft.com/office/powerpoint/2010/main" val="333355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6A1818D-AC73-4B3D-A251-EAC47BE3D430}"/>
              </a:ext>
            </a:extLst>
          </p:cNvPr>
          <p:cNvSpPr>
            <a:spLocks noGrp="1"/>
          </p:cNvSpPr>
          <p:nvPr>
            <p:ph type="body" sz="quarter" idx="10"/>
          </p:nvPr>
        </p:nvSpPr>
        <p:spPr/>
        <p:txBody>
          <a:bodyPr>
            <a:normAutofit fontScale="92500" lnSpcReduction="20000"/>
          </a:bodyPr>
          <a:lstStyle/>
          <a:p>
            <a:r>
              <a:rPr lang="pt-BR" dirty="0"/>
              <a:t>Lei 13.465, de </a:t>
            </a:r>
          </a:p>
          <a:p>
            <a:r>
              <a:rPr lang="pt-BR" dirty="0"/>
              <a:t>11 de julho de 2017</a:t>
            </a:r>
          </a:p>
          <a:p>
            <a:endParaRPr lang="pt-BR" dirty="0"/>
          </a:p>
          <a:p>
            <a:r>
              <a:rPr lang="pt-BR" dirty="0"/>
              <a:t>TROUXE NOVIDADES!</a:t>
            </a:r>
          </a:p>
        </p:txBody>
      </p:sp>
    </p:spTree>
    <p:extLst>
      <p:ext uri="{BB962C8B-B14F-4D97-AF65-F5344CB8AC3E}">
        <p14:creationId xmlns:p14="http://schemas.microsoft.com/office/powerpoint/2010/main" val="331437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1EDA6997-EC14-4C83-9F05-21FB3137F495}"/>
              </a:ext>
            </a:extLst>
          </p:cNvPr>
          <p:cNvSpPr>
            <a:spLocks noGrp="1"/>
          </p:cNvSpPr>
          <p:nvPr>
            <p:ph type="body" sz="quarter" idx="10"/>
          </p:nvPr>
        </p:nvSpPr>
        <p:spPr>
          <a:xfrm>
            <a:off x="457236" y="2770602"/>
            <a:ext cx="1806081" cy="623248"/>
          </a:xfrm>
        </p:spPr>
        <p:txBody>
          <a:bodyPr/>
          <a:lstStyle/>
          <a:p>
            <a:r>
              <a:rPr lang="pt-BR" sz="1350" dirty="0"/>
              <a:t>CONFORMAÇÃO JURÍDICA DE EMPREEND. IMOBILIÁRIOS</a:t>
            </a:r>
          </a:p>
        </p:txBody>
      </p:sp>
      <p:sp>
        <p:nvSpPr>
          <p:cNvPr id="3" name="Espaço Reservado para Texto 2">
            <a:extLst>
              <a:ext uri="{FF2B5EF4-FFF2-40B4-BE49-F238E27FC236}">
                <a16:creationId xmlns:a16="http://schemas.microsoft.com/office/drawing/2014/main" id="{C7D9CA21-0905-4144-B491-B4D83DD40186}"/>
              </a:ext>
            </a:extLst>
          </p:cNvPr>
          <p:cNvSpPr>
            <a:spLocks noGrp="1"/>
          </p:cNvSpPr>
          <p:nvPr>
            <p:ph type="body" sz="quarter" idx="11"/>
          </p:nvPr>
        </p:nvSpPr>
        <p:spPr/>
        <p:txBody>
          <a:bodyPr/>
          <a:lstStyle/>
          <a:p>
            <a:r>
              <a:rPr lang="pt-BR" dirty="0"/>
              <a:t>Tabela de objetos </a:t>
            </a:r>
          </a:p>
          <a:p>
            <a:r>
              <a:rPr lang="pt-BR" b="1" u="sng" dirty="0"/>
              <a:t>DEPOIS </a:t>
            </a:r>
          </a:p>
          <a:p>
            <a:r>
              <a:rPr lang="pt-BR" dirty="0"/>
              <a:t>da Lei 13.465/17</a:t>
            </a:r>
          </a:p>
          <a:p>
            <a:endParaRPr lang="pt-BR" dirty="0"/>
          </a:p>
        </p:txBody>
      </p:sp>
      <p:graphicFrame>
        <p:nvGraphicFramePr>
          <p:cNvPr id="10" name="Tabela 9">
            <a:extLst>
              <a:ext uri="{FF2B5EF4-FFF2-40B4-BE49-F238E27FC236}">
                <a16:creationId xmlns:a16="http://schemas.microsoft.com/office/drawing/2014/main" id="{95EF2050-A229-4801-A196-0F2739B1BE13}"/>
              </a:ext>
            </a:extLst>
          </p:cNvPr>
          <p:cNvGraphicFramePr>
            <a:graphicFrameLocks noGrp="1"/>
          </p:cNvGraphicFramePr>
          <p:nvPr/>
        </p:nvGraphicFramePr>
        <p:xfrm>
          <a:off x="2590764" y="2485395"/>
          <a:ext cx="6096000" cy="2277034"/>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895219802"/>
                    </a:ext>
                  </a:extLst>
                </a:gridCol>
                <a:gridCol w="3048000">
                  <a:extLst>
                    <a:ext uri="{9D8B030D-6E8A-4147-A177-3AD203B41FA5}">
                      <a16:colId xmlns:a16="http://schemas.microsoft.com/office/drawing/2014/main" val="3731928700"/>
                    </a:ext>
                  </a:extLst>
                </a:gridCol>
              </a:tblGrid>
              <a:tr h="864176">
                <a:tc>
                  <a:txBody>
                    <a:bodyPr/>
                    <a:lstStyle/>
                    <a:p>
                      <a:pPr algn="ctr"/>
                      <a:r>
                        <a:rPr lang="pt-BR" sz="1800" dirty="0"/>
                        <a:t>Condomínio </a:t>
                      </a:r>
                    </a:p>
                    <a:p>
                      <a:pPr algn="ctr"/>
                      <a:r>
                        <a:rPr lang="pt-BR" sz="1800" dirty="0"/>
                        <a:t>(Lei das Incorporações de 1964 e Código Civil de 2002)</a:t>
                      </a:r>
                    </a:p>
                  </a:txBody>
                  <a:tcPr marL="41151" marR="41151" marT="20576" marB="20576"/>
                </a:tc>
                <a:tc>
                  <a:txBody>
                    <a:bodyPr/>
                    <a:lstStyle/>
                    <a:p>
                      <a:pPr algn="ctr"/>
                      <a:r>
                        <a:rPr lang="pt-BR" sz="1800" dirty="0"/>
                        <a:t>Loteamento </a:t>
                      </a:r>
                    </a:p>
                    <a:p>
                      <a:pPr algn="ctr"/>
                      <a:r>
                        <a:rPr lang="pt-BR" sz="1800" dirty="0"/>
                        <a:t>(Lei de 1979)</a:t>
                      </a:r>
                    </a:p>
                  </a:txBody>
                  <a:tcPr marL="41151" marR="41151" marT="20576" marB="20576"/>
                </a:tc>
                <a:extLst>
                  <a:ext uri="{0D108BD9-81ED-4DB2-BD59-A6C34878D82A}">
                    <a16:rowId xmlns:a16="http://schemas.microsoft.com/office/drawing/2014/main" val="3323726207"/>
                  </a:ext>
                </a:extLst>
              </a:tr>
              <a:tr h="1412858">
                <a:tc>
                  <a:txBody>
                    <a:bodyPr/>
                    <a:lstStyle/>
                    <a:p>
                      <a:pPr algn="ctr"/>
                      <a:r>
                        <a:rPr lang="pt-BR" sz="1800" dirty="0"/>
                        <a:t>Objeto = </a:t>
                      </a:r>
                    </a:p>
                    <a:p>
                      <a:pPr algn="ctr"/>
                      <a:r>
                        <a:rPr lang="pt-BR" sz="1800" dirty="0"/>
                        <a:t>Casa (art. 8º), apartamento, </a:t>
                      </a:r>
                    </a:p>
                    <a:p>
                      <a:pPr algn="ctr"/>
                      <a:r>
                        <a:rPr lang="pt-BR" sz="1800" dirty="0"/>
                        <a:t>laje, galpão...</a:t>
                      </a:r>
                    </a:p>
                    <a:p>
                      <a:pPr algn="ctr"/>
                      <a:endParaRPr lang="pt-BR" sz="1800" b="1" dirty="0">
                        <a:solidFill>
                          <a:schemeClr val="tx1"/>
                        </a:solidFill>
                      </a:endParaRPr>
                    </a:p>
                    <a:p>
                      <a:pPr algn="ctr"/>
                      <a:r>
                        <a:rPr lang="pt-BR" sz="1800" b="1" dirty="0">
                          <a:solidFill>
                            <a:schemeClr val="tx1"/>
                          </a:solidFill>
                        </a:rPr>
                        <a:t>E agora o Lote</a:t>
                      </a:r>
                    </a:p>
                  </a:txBody>
                  <a:tcPr marL="41151" marR="41151" marT="20576" marB="20576"/>
                </a:tc>
                <a:tc>
                  <a:txBody>
                    <a:bodyPr/>
                    <a:lstStyle/>
                    <a:p>
                      <a:pPr algn="ctr"/>
                      <a:r>
                        <a:rPr lang="pt-BR" sz="1800" dirty="0"/>
                        <a:t>Objeto = lote</a:t>
                      </a:r>
                    </a:p>
                    <a:p>
                      <a:pPr algn="ctr"/>
                      <a:endParaRPr lang="pt-BR" sz="1800" b="1" dirty="0"/>
                    </a:p>
                    <a:p>
                      <a:pPr algn="ctr"/>
                      <a:endParaRPr lang="pt-BR" sz="1800" b="1" dirty="0"/>
                    </a:p>
                    <a:p>
                      <a:pPr algn="ctr"/>
                      <a:r>
                        <a:rPr lang="pt-BR" sz="1600" b="1" dirty="0"/>
                        <a:t>Agora com previsão de lei federal p/ fechamento</a:t>
                      </a:r>
                    </a:p>
                  </a:txBody>
                  <a:tcPr marL="41151" marR="41151" marT="20576" marB="20576"/>
                </a:tc>
                <a:extLst>
                  <a:ext uri="{0D108BD9-81ED-4DB2-BD59-A6C34878D82A}">
                    <a16:rowId xmlns:a16="http://schemas.microsoft.com/office/drawing/2014/main" val="3268246290"/>
                  </a:ext>
                </a:extLst>
              </a:tr>
            </a:tbl>
          </a:graphicData>
        </a:graphic>
      </p:graphicFrame>
      <p:sp>
        <p:nvSpPr>
          <p:cNvPr id="11" name="CaixaDeTexto 10">
            <a:extLst>
              <a:ext uri="{FF2B5EF4-FFF2-40B4-BE49-F238E27FC236}">
                <a16:creationId xmlns:a16="http://schemas.microsoft.com/office/drawing/2014/main" id="{EB7CE396-01C8-4CD5-80F6-6AE56286007E}"/>
              </a:ext>
            </a:extLst>
          </p:cNvPr>
          <p:cNvSpPr txBox="1"/>
          <p:nvPr/>
        </p:nvSpPr>
        <p:spPr>
          <a:xfrm>
            <a:off x="4127087" y="1201376"/>
            <a:ext cx="3023355" cy="632481"/>
          </a:xfrm>
          <a:prstGeom prst="rect">
            <a:avLst/>
          </a:prstGeom>
          <a:noFill/>
        </p:spPr>
        <p:txBody>
          <a:bodyPr wrap="square" rtlCol="0">
            <a:spAutoFit/>
          </a:bodyPr>
          <a:lstStyle/>
          <a:p>
            <a:pPr algn="ctr"/>
            <a:r>
              <a:rPr lang="pt-BR" sz="3510" b="1" dirty="0"/>
              <a:t>DEPOIS</a:t>
            </a:r>
          </a:p>
        </p:txBody>
      </p:sp>
    </p:spTree>
    <p:extLst>
      <p:ext uri="{BB962C8B-B14F-4D97-AF65-F5344CB8AC3E}">
        <p14:creationId xmlns:p14="http://schemas.microsoft.com/office/powerpoint/2010/main" val="259504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1646</TotalTime>
  <Words>3591</Words>
  <Application>Microsoft Office PowerPoint</Application>
  <PresentationFormat>Apresentação na tela (4:3)</PresentationFormat>
  <Paragraphs>397</Paragraphs>
  <Slides>48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48</vt:i4>
      </vt:variant>
    </vt:vector>
  </HeadingPairs>
  <TitlesOfParts>
    <vt:vector size="55" baseType="lpstr">
      <vt:lpstr>Arial</vt:lpstr>
      <vt:lpstr>Bahnschrift</vt:lpstr>
      <vt:lpstr>Calibri</vt:lpstr>
      <vt:lpstr>LucidaGrande</vt:lpstr>
      <vt:lpstr>Verdana</vt:lpstr>
      <vt:lpstr>Wingdings</vt:lpstr>
      <vt:lpstr>Office Theme</vt:lpstr>
      <vt:lpstr>Lei 13.465/17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www</vt:lpstr>
      <vt:lpstr>www</vt:lpstr>
      <vt:lpstr>www</vt:lpstr>
      <vt:lpstr>www</vt:lpstr>
      <vt:lpstr>www</vt:lpstr>
      <vt:lpstr>www</vt:lpstr>
      <vt:lpstr>www</vt:lpstr>
      <vt:lpstr>www</vt:lpstr>
      <vt:lpstr>www</vt:lpstr>
      <vt:lpstr>www</vt:lpstr>
      <vt:lpstr>www</vt:lpstr>
      <vt:lpstr>www</vt:lpstr>
      <vt:lpstr>www</vt:lpstr>
      <vt:lpstr>www</vt:lpstr>
      <vt:lpstr>www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Muito 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Narjara Lara</dc:creator>
  <cp:lastModifiedBy>Mauro Faustino</cp:lastModifiedBy>
  <cp:revision>95</cp:revision>
  <cp:lastPrinted>2019-05-29T22:52:49Z</cp:lastPrinted>
  <dcterms:created xsi:type="dcterms:W3CDTF">2019-05-28T18:42:26Z</dcterms:created>
  <dcterms:modified xsi:type="dcterms:W3CDTF">2019-06-04T16:29:49Z</dcterms:modified>
</cp:coreProperties>
</file>