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mo" panose="020B0604020202020204" charset="0"/>
      <p:regular r:id="rId26"/>
    </p:embeddedFont>
    <p:embeddedFont>
      <p:font typeface="Roboto Bold" panose="020B0604020202020204" charset="0"/>
      <p:regular r:id="rId27"/>
    </p:embeddedFont>
    <p:embeddedFont>
      <p:font typeface="Roboto" panose="020B0604020202020204" charset="0"/>
      <p:regular r:id="rId28"/>
    </p:embeddedFont>
    <p:embeddedFont>
      <p:font typeface="Klein" panose="020B0604020202020204" charset="0"/>
      <p:regular r:id="rId29"/>
    </p:embeddedFont>
    <p:embeddedFont>
      <p:font typeface="Open Sans" panose="020B0604020202020204" charset="0"/>
      <p:regular r:id="rId30"/>
    </p:embeddedFont>
    <p:embeddedFont>
      <p:font typeface="Moontime" panose="020B0604020202020204" charset="0"/>
      <p:regular r:id="rId31"/>
    </p:embeddedFont>
    <p:embeddedFont>
      <p:font typeface="Open Sans Extra Bold" panose="020B0604020202020204" charset="0"/>
      <p:regular r:id="rId32"/>
    </p:embeddedFont>
    <p:embeddedFont>
      <p:font typeface="League Gothic" panose="020B0604020202020204" charset="0"/>
      <p:regular r:id="rId33"/>
    </p:embeddedFont>
    <p:embeddedFont>
      <p:font typeface="Klein Bold" panose="020B0604020202020204" charset="0"/>
      <p:regular r:id="rId34"/>
    </p:embeddedFont>
    <p:embeddedFont>
      <p:font typeface="Montserrat Semi-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300" b="1117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44443" y="3755029"/>
            <a:ext cx="13599114" cy="165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59"/>
              </a:lnSpc>
            </a:pPr>
            <a:r>
              <a:rPr lang="en-US" sz="13437">
                <a:solidFill>
                  <a:srgbClr val="FFFFFF"/>
                </a:solidFill>
                <a:latin typeface="League Gothic"/>
              </a:rPr>
              <a:t>PLC PARCELAMENTO DO SOLO</a:t>
            </a:r>
          </a:p>
        </p:txBody>
      </p:sp>
      <p:sp>
        <p:nvSpPr>
          <p:cNvPr id="4" name="AutoShape 4"/>
          <p:cNvSpPr/>
          <p:nvPr/>
        </p:nvSpPr>
        <p:spPr>
          <a:xfrm>
            <a:off x="7941223" y="5360398"/>
            <a:ext cx="9318077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7302" y="5699990"/>
            <a:ext cx="781998" cy="781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18793"/>
            <a:ext cx="9522750" cy="784567"/>
            <a:chOff x="0" y="0"/>
            <a:chExt cx="12697000" cy="1046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697000" cy="1046089"/>
              <a:chOff x="0" y="0"/>
              <a:chExt cx="10389482" cy="85597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389482" cy="855976"/>
              </a:xfrm>
              <a:custGeom>
                <a:avLst/>
                <a:gdLst/>
                <a:ahLst/>
                <a:cxnLst/>
                <a:rect l="l" t="t" r="r" b="b"/>
                <a:pathLst>
                  <a:path w="10389482" h="855976">
                    <a:moveTo>
                      <a:pt x="10265022" y="855975"/>
                    </a:moveTo>
                    <a:lnTo>
                      <a:pt x="124460" y="855975"/>
                    </a:lnTo>
                    <a:cubicBezTo>
                      <a:pt x="55880" y="855975"/>
                      <a:pt x="0" y="800095"/>
                      <a:pt x="0" y="7315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265022" y="0"/>
                    </a:lnTo>
                    <a:cubicBezTo>
                      <a:pt x="10333603" y="0"/>
                      <a:pt x="10389482" y="55880"/>
                      <a:pt x="10389482" y="124460"/>
                    </a:cubicBezTo>
                    <a:lnTo>
                      <a:pt x="10389482" y="731516"/>
                    </a:lnTo>
                    <a:cubicBezTo>
                      <a:pt x="10389482" y="800096"/>
                      <a:pt x="10333603" y="855976"/>
                      <a:pt x="10265022" y="855976"/>
                    </a:cubicBezTo>
                    <a:close/>
                  </a:path>
                </a:pathLst>
              </a:custGeom>
              <a:solidFill>
                <a:srgbClr val="0C45A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38331" y="266963"/>
              <a:ext cx="11479460" cy="537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79"/>
                </a:lnSpc>
              </a:pPr>
              <a:r>
                <a:rPr lang="en-US" sz="2522" spc="25">
                  <a:solidFill>
                    <a:srgbClr val="FFFFFF"/>
                  </a:solidFill>
                  <a:latin typeface="Klein Bold"/>
                </a:rPr>
                <a:t>ETAPAS DE APROVAÇÃO DO PARCELAMENTO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54726" y="2931930"/>
            <a:ext cx="1594547" cy="15945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35788" y="2271504"/>
            <a:ext cx="426969" cy="4269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261642" y="3540288"/>
            <a:ext cx="10001115" cy="3167027"/>
            <a:chOff x="0" y="0"/>
            <a:chExt cx="2824130" cy="8943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24130" cy="894310"/>
            </a:xfrm>
            <a:custGeom>
              <a:avLst/>
              <a:gdLst/>
              <a:ahLst/>
              <a:cxnLst/>
              <a:rect l="l" t="t" r="r" b="b"/>
              <a:pathLst>
                <a:path w="2824130" h="894310">
                  <a:moveTo>
                    <a:pt x="2699670" y="894310"/>
                  </a:moveTo>
                  <a:lnTo>
                    <a:pt x="124460" y="894310"/>
                  </a:lnTo>
                  <a:cubicBezTo>
                    <a:pt x="55880" y="894310"/>
                    <a:pt x="0" y="838430"/>
                    <a:pt x="0" y="769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9670" y="0"/>
                  </a:lnTo>
                  <a:cubicBezTo>
                    <a:pt x="2768250" y="0"/>
                    <a:pt x="2824130" y="55880"/>
                    <a:pt x="2824130" y="124460"/>
                  </a:cubicBezTo>
                  <a:lnTo>
                    <a:pt x="2824130" y="769850"/>
                  </a:lnTo>
                  <a:cubicBezTo>
                    <a:pt x="2824130" y="838430"/>
                    <a:pt x="2768250" y="894310"/>
                    <a:pt x="2699670" y="89431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88382" y="3789317"/>
            <a:ext cx="8747635" cy="3164281"/>
            <a:chOff x="0" y="0"/>
            <a:chExt cx="11663513" cy="421904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11663513" cy="1208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1"/>
                </a:lnSpc>
                <a:spcBef>
                  <a:spcPct val="0"/>
                </a:spcBef>
              </a:pPr>
              <a:r>
                <a:rPr lang="en-US" sz="2882">
                  <a:solidFill>
                    <a:srgbClr val="0C45A6"/>
                  </a:solidFill>
                  <a:latin typeface="League Spartan Bold"/>
                </a:rPr>
                <a:t>LICENCIAMENTO DE OBRAS DE INFRAESTRUTURA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52518"/>
              <a:ext cx="11663513" cy="286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23"/>
                </a:lnSpc>
              </a:pPr>
              <a:r>
                <a:rPr lang="en-US" sz="2058">
                  <a:solidFill>
                    <a:srgbClr val="000000"/>
                  </a:solidFill>
                  <a:latin typeface="Roboto"/>
                </a:rPr>
                <a:t>O parcelador deve requerer, no prazo de até 180 dias a contar da aprovação do projeto urbanístico, a aprovação do Cronograma Físico-Financeiro, acompanhado da respectiva proposta de garantia para o registro do projeto, sob pena de caducidade da aprovação.</a:t>
              </a:r>
            </a:p>
            <a:p>
              <a:pPr algn="just">
                <a:lnSpc>
                  <a:spcPts val="2923"/>
                </a:lnSpc>
              </a:pPr>
              <a:endParaRPr lang="en-US" sz="2058">
                <a:solidFill>
                  <a:srgbClr val="000000"/>
                </a:solidFill>
                <a:latin typeface="Roboto"/>
              </a:endParaRPr>
            </a:p>
            <a:p>
              <a:pPr marL="0" lvl="0" indent="0" algn="just">
                <a:lnSpc>
                  <a:spcPts val="2923"/>
                </a:lnSpc>
                <a:spcBef>
                  <a:spcPct val="0"/>
                </a:spcBef>
              </a:pPr>
              <a:endParaRPr lang="en-US" sz="2058">
                <a:solidFill>
                  <a:srgbClr val="000000"/>
                </a:solidFill>
                <a:latin typeface="Roboto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926508" y="6953597"/>
            <a:ext cx="12336249" cy="3169984"/>
            <a:chOff x="0" y="0"/>
            <a:chExt cx="3483528" cy="8951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83528" cy="895145"/>
            </a:xfrm>
            <a:custGeom>
              <a:avLst/>
              <a:gdLst/>
              <a:ahLst/>
              <a:cxnLst/>
              <a:rect l="l" t="t" r="r" b="b"/>
              <a:pathLst>
                <a:path w="3483528" h="895145">
                  <a:moveTo>
                    <a:pt x="3359068" y="895145"/>
                  </a:moveTo>
                  <a:lnTo>
                    <a:pt x="124460" y="895145"/>
                  </a:lnTo>
                  <a:cubicBezTo>
                    <a:pt x="55880" y="895145"/>
                    <a:pt x="0" y="839265"/>
                    <a:pt x="0" y="7706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59068" y="0"/>
                  </a:lnTo>
                  <a:cubicBezTo>
                    <a:pt x="3427648" y="0"/>
                    <a:pt x="3483528" y="55880"/>
                    <a:pt x="3483528" y="124460"/>
                  </a:cubicBezTo>
                  <a:lnTo>
                    <a:pt x="3483528" y="770685"/>
                  </a:lnTo>
                  <a:cubicBezTo>
                    <a:pt x="3483528" y="839265"/>
                    <a:pt x="3427648" y="895145"/>
                    <a:pt x="3359068" y="895145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835606" y="7220710"/>
            <a:ext cx="8187122" cy="258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5"/>
              </a:lnSpc>
            </a:pPr>
            <a:r>
              <a:rPr lang="en-US" sz="1799">
                <a:solidFill>
                  <a:srgbClr val="FFFFFF"/>
                </a:solidFill>
                <a:latin typeface="Roboto"/>
              </a:rPr>
              <a:t>• Demarcação das quadras, lotes, vias de circulação e demais áreas; </a:t>
            </a:r>
          </a:p>
          <a:p>
            <a:pPr algn="just">
              <a:lnSpc>
                <a:spcPts val="2555"/>
              </a:lnSpc>
            </a:pPr>
            <a:r>
              <a:rPr lang="en-US" sz="1799">
                <a:solidFill>
                  <a:srgbClr val="FFFFFF"/>
                </a:solidFill>
                <a:latin typeface="Arimo"/>
              </a:rPr>
              <a:t>• Sistema de drenagem de águas pluviais; </a:t>
            </a:r>
          </a:p>
          <a:p>
            <a:pPr algn="just">
              <a:lnSpc>
                <a:spcPts val="2555"/>
              </a:lnSpc>
            </a:pPr>
            <a:r>
              <a:rPr lang="en-US" sz="1799">
                <a:solidFill>
                  <a:srgbClr val="FFFFFF"/>
                </a:solidFill>
                <a:latin typeface="Arimo"/>
              </a:rPr>
              <a:t>• Sistema de abastecimento de água potável; </a:t>
            </a:r>
          </a:p>
          <a:p>
            <a:pPr algn="just">
              <a:lnSpc>
                <a:spcPts val="2555"/>
              </a:lnSpc>
            </a:pPr>
            <a:r>
              <a:rPr lang="en-US" sz="1799">
                <a:solidFill>
                  <a:srgbClr val="FFFFFF"/>
                </a:solidFill>
                <a:latin typeface="Arimo"/>
              </a:rPr>
              <a:t>• Sistema de esgotamento sanitário ou outro sistema de coleta e tratamento; </a:t>
            </a:r>
          </a:p>
          <a:p>
            <a:pPr algn="just">
              <a:lnSpc>
                <a:spcPts val="2555"/>
              </a:lnSpc>
            </a:pPr>
            <a:r>
              <a:rPr lang="en-US" sz="1799">
                <a:solidFill>
                  <a:srgbClr val="FFFFFF"/>
                </a:solidFill>
                <a:latin typeface="Arimo"/>
              </a:rPr>
              <a:t>• Sistema de distribuição de energia elétrica pública e domiciliar; </a:t>
            </a:r>
          </a:p>
          <a:p>
            <a:pPr algn="just">
              <a:lnSpc>
                <a:spcPts val="2555"/>
              </a:lnSpc>
            </a:pPr>
            <a:r>
              <a:rPr lang="en-US" sz="1799">
                <a:solidFill>
                  <a:srgbClr val="FFFFFF"/>
                </a:solidFill>
                <a:latin typeface="Arimo"/>
              </a:rPr>
              <a:t>• Sistema de iluminação pública; </a:t>
            </a:r>
          </a:p>
          <a:p>
            <a:pPr algn="just">
              <a:lnSpc>
                <a:spcPts val="2555"/>
              </a:lnSpc>
            </a:pPr>
            <a:r>
              <a:rPr lang="en-US" sz="1799">
                <a:solidFill>
                  <a:srgbClr val="FFFFFF"/>
                </a:solidFill>
                <a:latin typeface="Arimo"/>
              </a:rPr>
              <a:t>• Calçada, meio fio, sarjeta e pavimentação nas vias públicas; </a:t>
            </a:r>
          </a:p>
          <a:p>
            <a:pPr marL="0" lvl="0" indent="0" algn="just">
              <a:lnSpc>
                <a:spcPts val="2555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Arimo"/>
              </a:rPr>
              <a:t>• Paisagismo.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00588" y="8118220"/>
            <a:ext cx="3003500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FFFF"/>
                </a:solidFill>
                <a:latin typeface="Open Sans Extra Bold"/>
              </a:rPr>
              <a:t>EXEMPLOS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28700" y="1657122"/>
            <a:ext cx="9522750" cy="1228765"/>
            <a:chOff x="0" y="0"/>
            <a:chExt cx="12697000" cy="1638354"/>
          </a:xfrm>
        </p:grpSpPr>
        <p:sp>
          <p:nvSpPr>
            <p:cNvPr id="18" name="AutoShape 18"/>
            <p:cNvSpPr/>
            <p:nvPr/>
          </p:nvSpPr>
          <p:spPr>
            <a:xfrm rot="68745">
              <a:off x="2702974" y="793310"/>
              <a:ext cx="588467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19" name="Group 19"/>
            <p:cNvGrpSpPr/>
            <p:nvPr/>
          </p:nvGrpSpPr>
          <p:grpSpPr>
            <a:xfrm>
              <a:off x="0" y="0"/>
              <a:ext cx="2664933" cy="1638354"/>
              <a:chOff x="0" y="0"/>
              <a:chExt cx="1171939" cy="72048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3316782" y="0"/>
              <a:ext cx="2664933" cy="1638354"/>
              <a:chOff x="0" y="0"/>
              <a:chExt cx="1171939" cy="72048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6677243" y="0"/>
              <a:ext cx="2664933" cy="1638354"/>
              <a:chOff x="0" y="0"/>
              <a:chExt cx="1171939" cy="72048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10032067" y="0"/>
              <a:ext cx="2664933" cy="1638354"/>
              <a:chOff x="0" y="0"/>
              <a:chExt cx="1171939" cy="72048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370429" y="606946"/>
              <a:ext cx="1924075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URBANÍSTICO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727643" y="575196"/>
              <a:ext cx="1924075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AMBIENTAL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728823" y="575196"/>
              <a:ext cx="1271421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REGISTRO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CARTORIAL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023516" y="443314"/>
              <a:ext cx="1972386" cy="800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/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/>
                  </a:solidFill>
                  <a:latin typeface="Klein Bold"/>
                </a:rPr>
                <a:t>DE OBRAS DE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/>
                  </a:solidFill>
                  <a:latin typeface="Klein Bold"/>
                </a:rPr>
                <a:t>INFRAESTRUTURA</a:t>
              </a:r>
            </a:p>
          </p:txBody>
        </p:sp>
        <p:sp>
          <p:nvSpPr>
            <p:cNvPr id="31" name="AutoShape 31"/>
            <p:cNvSpPr/>
            <p:nvPr/>
          </p:nvSpPr>
          <p:spPr>
            <a:xfrm>
              <a:off x="6022575" y="850927"/>
              <a:ext cx="651849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9380218" y="848484"/>
              <a:ext cx="651849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ysDot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18793"/>
            <a:ext cx="9522750" cy="784567"/>
            <a:chOff x="0" y="0"/>
            <a:chExt cx="12697000" cy="1046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697000" cy="1046089"/>
              <a:chOff x="0" y="0"/>
              <a:chExt cx="10389482" cy="85597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389482" cy="855976"/>
              </a:xfrm>
              <a:custGeom>
                <a:avLst/>
                <a:gdLst/>
                <a:ahLst/>
                <a:cxnLst/>
                <a:rect l="l" t="t" r="r" b="b"/>
                <a:pathLst>
                  <a:path w="10389482" h="855976">
                    <a:moveTo>
                      <a:pt x="10265022" y="855975"/>
                    </a:moveTo>
                    <a:lnTo>
                      <a:pt x="124460" y="855975"/>
                    </a:lnTo>
                    <a:cubicBezTo>
                      <a:pt x="55880" y="855975"/>
                      <a:pt x="0" y="800095"/>
                      <a:pt x="0" y="7315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265022" y="0"/>
                    </a:lnTo>
                    <a:cubicBezTo>
                      <a:pt x="10333603" y="0"/>
                      <a:pt x="10389482" y="55880"/>
                      <a:pt x="10389482" y="124460"/>
                    </a:cubicBezTo>
                    <a:lnTo>
                      <a:pt x="10389482" y="731516"/>
                    </a:lnTo>
                    <a:cubicBezTo>
                      <a:pt x="10389482" y="800096"/>
                      <a:pt x="10333603" y="855976"/>
                      <a:pt x="10265022" y="855976"/>
                    </a:cubicBezTo>
                    <a:close/>
                  </a:path>
                </a:pathLst>
              </a:custGeom>
              <a:solidFill>
                <a:srgbClr val="0C45A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38331" y="266963"/>
              <a:ext cx="11479460" cy="537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79"/>
                </a:lnSpc>
              </a:pPr>
              <a:r>
                <a:rPr lang="en-US" sz="2522" spc="25">
                  <a:solidFill>
                    <a:srgbClr val="FFFFFF"/>
                  </a:solidFill>
                  <a:latin typeface="Klein Bold"/>
                </a:rPr>
                <a:t>ETAPAS DE APROVAÇÃO DO PARCELAMENTO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00930" y="3164685"/>
            <a:ext cx="1594547" cy="15945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81992" y="2504259"/>
            <a:ext cx="426969" cy="4269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307846" y="3773042"/>
            <a:ext cx="10001115" cy="2771371"/>
            <a:chOff x="0" y="0"/>
            <a:chExt cx="2824130" cy="7825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24130" cy="782584"/>
            </a:xfrm>
            <a:custGeom>
              <a:avLst/>
              <a:gdLst/>
              <a:ahLst/>
              <a:cxnLst/>
              <a:rect l="l" t="t" r="r" b="b"/>
              <a:pathLst>
                <a:path w="2824130" h="782584">
                  <a:moveTo>
                    <a:pt x="2699670" y="782584"/>
                  </a:moveTo>
                  <a:lnTo>
                    <a:pt x="124460" y="782584"/>
                  </a:lnTo>
                  <a:cubicBezTo>
                    <a:pt x="55880" y="782584"/>
                    <a:pt x="0" y="726704"/>
                    <a:pt x="0" y="6581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9670" y="0"/>
                  </a:lnTo>
                  <a:cubicBezTo>
                    <a:pt x="2768250" y="0"/>
                    <a:pt x="2824130" y="55880"/>
                    <a:pt x="2824130" y="124460"/>
                  </a:cubicBezTo>
                  <a:lnTo>
                    <a:pt x="2824130" y="658124"/>
                  </a:lnTo>
                  <a:cubicBezTo>
                    <a:pt x="2824130" y="726704"/>
                    <a:pt x="2768250" y="782584"/>
                    <a:pt x="2699670" y="782584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934586" y="4022071"/>
            <a:ext cx="8747635" cy="2707081"/>
            <a:chOff x="0" y="0"/>
            <a:chExt cx="11663513" cy="360944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11663513" cy="599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1"/>
                </a:lnSpc>
                <a:spcBef>
                  <a:spcPct val="0"/>
                </a:spcBef>
              </a:pPr>
              <a:r>
                <a:rPr lang="en-US" sz="2882">
                  <a:solidFill>
                    <a:srgbClr val="0C45A6"/>
                  </a:solidFill>
                  <a:latin typeface="League Spartan Bold"/>
                </a:rPr>
                <a:t>REGISTRO CARTORIAL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42918"/>
              <a:ext cx="11663513" cy="286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23"/>
                </a:lnSpc>
              </a:pPr>
              <a:r>
                <a:rPr lang="en-US" sz="2058">
                  <a:solidFill>
                    <a:srgbClr val="000000"/>
                  </a:solidFill>
                  <a:latin typeface="Roboto"/>
                </a:rPr>
                <a:t>Aprovado o projeto de urbanismo de parcelamento do solo, o parcelador deve submetê-lo ao registro imobiliário em até 180 (cento e oitenta) dias a contar da publicação do ato de aprovação, sob pena de caducidade da aprovação.</a:t>
              </a:r>
            </a:p>
            <a:p>
              <a:pPr>
                <a:lnSpc>
                  <a:spcPts val="2923"/>
                </a:lnSpc>
              </a:pPr>
              <a:endParaRPr lang="en-US" sz="2058">
                <a:solidFill>
                  <a:srgbClr val="000000"/>
                </a:solidFill>
                <a:latin typeface="Roboto"/>
              </a:endParaRPr>
            </a:p>
            <a:p>
              <a:pPr marL="0" lvl="0" indent="0" algn="l">
                <a:lnSpc>
                  <a:spcPts val="2923"/>
                </a:lnSpc>
                <a:spcBef>
                  <a:spcPct val="0"/>
                </a:spcBef>
              </a:pPr>
              <a:endParaRPr lang="en-US" sz="2058">
                <a:solidFill>
                  <a:srgbClr val="000000"/>
                </a:solidFill>
                <a:latin typeface="Roboto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 rot="68745">
            <a:off x="3055930" y="2252104"/>
            <a:ext cx="441350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028700" y="1657122"/>
            <a:ext cx="9522750" cy="1228765"/>
            <a:chOff x="0" y="0"/>
            <a:chExt cx="12697000" cy="163835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664933" cy="1638354"/>
              <a:chOff x="0" y="0"/>
              <a:chExt cx="1171939" cy="72048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3316782" y="0"/>
              <a:ext cx="2664933" cy="1638354"/>
              <a:chOff x="0" y="0"/>
              <a:chExt cx="1171939" cy="72048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6677243" y="0"/>
              <a:ext cx="2664933" cy="1638354"/>
              <a:chOff x="0" y="0"/>
              <a:chExt cx="1171939" cy="72048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10032067" y="0"/>
              <a:ext cx="2664933" cy="1638354"/>
              <a:chOff x="0" y="0"/>
              <a:chExt cx="1171939" cy="72048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70429" y="606946"/>
              <a:ext cx="1924075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URBANÍSTICO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727643" y="575196"/>
              <a:ext cx="1924075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AMBIENTAL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728823" y="575196"/>
              <a:ext cx="1271421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</a:pPr>
              <a:r>
                <a:rPr lang="en-US" sz="1326">
                  <a:solidFill>
                    <a:srgbClr val="000000"/>
                  </a:solidFill>
                  <a:latin typeface="Klein Bold"/>
                </a:rPr>
                <a:t>REGISTRO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/>
                  </a:solidFill>
                  <a:latin typeface="Klein Bold"/>
                </a:rPr>
                <a:t>CARTORIAL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023516" y="443314"/>
              <a:ext cx="1972386" cy="800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DE OBRAS DE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INFRAESTRUTURA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>
            <a:off x="5545632" y="2295317"/>
            <a:ext cx="488887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8063864" y="2293485"/>
            <a:ext cx="488887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091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-477561" y="3478756"/>
            <a:ext cx="7714395" cy="4701874"/>
            <a:chOff x="0" y="0"/>
            <a:chExt cx="4975860" cy="3032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75860" cy="3032754"/>
            </a:xfrm>
            <a:custGeom>
              <a:avLst/>
              <a:gdLst/>
              <a:ahLst/>
              <a:cxnLst/>
              <a:rect l="l" t="t" r="r" b="b"/>
              <a:pathLst>
                <a:path w="4975860" h="3032754">
                  <a:moveTo>
                    <a:pt x="4975860" y="0"/>
                  </a:moveTo>
                  <a:lnTo>
                    <a:pt x="4975860" y="2161535"/>
                  </a:lnTo>
                  <a:lnTo>
                    <a:pt x="2486660" y="3032754"/>
                  </a:lnTo>
                  <a:lnTo>
                    <a:pt x="0" y="2161535"/>
                  </a:lnTo>
                  <a:lnTo>
                    <a:pt x="1270" y="1445255"/>
                  </a:lnTo>
                  <a:lnTo>
                    <a:pt x="6350" y="770710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569063" y="3122903"/>
            <a:ext cx="9690237" cy="902190"/>
            <a:chOff x="0" y="0"/>
            <a:chExt cx="10517931" cy="9792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569063" y="4258939"/>
            <a:ext cx="9690237" cy="902190"/>
            <a:chOff x="0" y="0"/>
            <a:chExt cx="10517931" cy="9792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569063" y="5353454"/>
            <a:ext cx="9690237" cy="902190"/>
            <a:chOff x="0" y="0"/>
            <a:chExt cx="10517931" cy="979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569063" y="6451522"/>
            <a:ext cx="9690237" cy="902190"/>
            <a:chOff x="0" y="0"/>
            <a:chExt cx="10517931" cy="979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569063" y="1972496"/>
            <a:ext cx="9690237" cy="902190"/>
            <a:chOff x="0" y="0"/>
            <a:chExt cx="10517931" cy="9792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569063" y="8784628"/>
            <a:ext cx="9690237" cy="902190"/>
            <a:chOff x="0" y="0"/>
            <a:chExt cx="10517931" cy="9792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569063" y="7628922"/>
            <a:ext cx="9690237" cy="902190"/>
            <a:chOff x="0" y="0"/>
            <a:chExt cx="10517931" cy="9792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20" name="AutoShape 20"/>
          <p:cNvSpPr/>
          <p:nvPr/>
        </p:nvSpPr>
        <p:spPr>
          <a:xfrm rot="-5410611">
            <a:off x="3188563" y="5805844"/>
            <a:ext cx="7714358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6924148" y="2301996"/>
            <a:ext cx="243189" cy="24318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924148" y="3452403"/>
            <a:ext cx="243189" cy="24318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924148" y="4588439"/>
            <a:ext cx="243189" cy="24318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6924148" y="5682954"/>
            <a:ext cx="243189" cy="243189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6924148" y="6781023"/>
            <a:ext cx="243189" cy="243189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924148" y="7958422"/>
            <a:ext cx="243189" cy="243189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6924148" y="9136706"/>
            <a:ext cx="243189" cy="243189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806892" y="730567"/>
            <a:ext cx="14674216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89"/>
              </a:lnSpc>
            </a:pPr>
            <a:r>
              <a:rPr lang="en-US" sz="3299" spc="32">
                <a:solidFill>
                  <a:srgbClr val="FFFFFF"/>
                </a:solidFill>
                <a:latin typeface="Klein Bold"/>
              </a:rPr>
              <a:t>RETIFICAÇÃO E AJUSTES DE PROJETOS DE URBANISMO REGISTRADOS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19352" y="2608524"/>
            <a:ext cx="3703024" cy="6528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91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Klein"/>
              </a:rPr>
              <a:t>Possibilidade de retificações e ajustes de projeto urbanístico registrado no cartório de registro de imóveis,  para corrigir erros materiais, coordenadas e cotas de amarração de lotes ou projeções para adequá-lo à implantação do parcelamento.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768351" y="2094915"/>
            <a:ext cx="9291661" cy="60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14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Roboto Bold"/>
              </a:rPr>
              <a:t>Interferência com redes de infraestruturas implantadas, cujo remanejamento não se apresentar exequível;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768351" y="3251366"/>
            <a:ext cx="9291661" cy="60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14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Roboto Bold"/>
              </a:rPr>
              <a:t>Implantação ou o remanejamento de vias prejudicar ou inviabilizar a locação ou o acesso a lotes ou projeções;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68351" y="4381358"/>
            <a:ext cx="9291661" cy="60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14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Roboto Bold"/>
              </a:rPr>
              <a:t>Presença de conjunto de espécies arbóreas ou implantação de praças, parques e unidades de conservação incidir sobre lotes ou projeções;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68351" y="5502459"/>
            <a:ext cx="9291661" cy="60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14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Roboto Bold"/>
              </a:rPr>
              <a:t>Deslocamento de lote ou de conjunto de lotes em relação ao projeto de parcelamento registrado, por erro de locação;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768351" y="6573941"/>
            <a:ext cx="9291661" cy="60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14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Roboto Bold"/>
              </a:rPr>
              <a:t>Não for possível implantar o lote conforme o projeto de parcelamento registrado, por erro de locação de lotes vizinhos;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768351" y="7751341"/>
            <a:ext cx="9291661" cy="60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14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Roboto Bold"/>
              </a:rPr>
              <a:t>Implantação de vias de sistema de transporte de forma diversa daquela prevista em projeto de parcelamento registrado, que inviabilize a devida implantação dos lotes;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68351" y="8907047"/>
            <a:ext cx="9291661" cy="60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14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Roboto Bold"/>
              </a:rPr>
              <a:t>Houver erro de anotação das dimensões, área do lote e endereçamento de projeto que configure erro material.</a:t>
            </a: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05543" y="8317379"/>
            <a:ext cx="2125031" cy="21250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091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593682" y="1407514"/>
            <a:ext cx="4283148" cy="5413112"/>
            <a:chOff x="0" y="0"/>
            <a:chExt cx="4975860" cy="62885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75860" cy="6288573"/>
            </a:xfrm>
            <a:custGeom>
              <a:avLst/>
              <a:gdLst/>
              <a:ahLst/>
              <a:cxnLst/>
              <a:rect l="l" t="t" r="r" b="b"/>
              <a:pathLst>
                <a:path w="4975860" h="6288573">
                  <a:moveTo>
                    <a:pt x="4975860" y="0"/>
                  </a:moveTo>
                  <a:lnTo>
                    <a:pt x="4975860" y="5417353"/>
                  </a:lnTo>
                  <a:lnTo>
                    <a:pt x="2486660" y="6288573"/>
                  </a:lnTo>
                  <a:lnTo>
                    <a:pt x="0" y="5417353"/>
                  </a:lnTo>
                  <a:lnTo>
                    <a:pt x="1270" y="4701074"/>
                  </a:lnTo>
                  <a:lnTo>
                    <a:pt x="6350" y="153498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569063" y="3122903"/>
            <a:ext cx="9690237" cy="902190"/>
            <a:chOff x="0" y="0"/>
            <a:chExt cx="10517931" cy="9792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569063" y="4258939"/>
            <a:ext cx="9690237" cy="902190"/>
            <a:chOff x="0" y="0"/>
            <a:chExt cx="10517931" cy="9792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569063" y="5353454"/>
            <a:ext cx="9690237" cy="902190"/>
            <a:chOff x="0" y="0"/>
            <a:chExt cx="10517931" cy="979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569063" y="1972496"/>
            <a:ext cx="9690237" cy="902190"/>
            <a:chOff x="0" y="0"/>
            <a:chExt cx="10517931" cy="979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14" name="AutoShape 14"/>
          <p:cNvSpPr/>
          <p:nvPr/>
        </p:nvSpPr>
        <p:spPr>
          <a:xfrm rot="-5400000">
            <a:off x="5404155" y="4029460"/>
            <a:ext cx="3259363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6924148" y="2301996"/>
            <a:ext cx="243189" cy="24318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924148" y="3452403"/>
            <a:ext cx="243189" cy="24318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924148" y="4588439"/>
            <a:ext cx="243189" cy="24318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924148" y="5682954"/>
            <a:ext cx="243189" cy="24318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806892" y="730567"/>
            <a:ext cx="14674216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89"/>
              </a:lnSpc>
            </a:pPr>
            <a:r>
              <a:rPr lang="en-US" sz="3299" spc="32">
                <a:solidFill>
                  <a:srgbClr val="FFFFFF"/>
                </a:solidFill>
                <a:latin typeface="Klein Bold"/>
              </a:rPr>
              <a:t>REPARCELAMENTO DO SOLO URBANO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00151" y="2421848"/>
            <a:ext cx="4166252" cy="326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91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Klein"/>
              </a:rPr>
              <a:t>Reformulação de áreas previamente parceladas e registradas no cartório de registro de imóveis, com ajuste de sistema viário, áreas públicas e unidades imobiliárias.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68351" y="2217271"/>
            <a:ext cx="9291661" cy="32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Criação e regularização de lotes destinados à equipamentos públicos;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68351" y="3404778"/>
            <a:ext cx="9291661" cy="32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Reformulação de desenho urbano sem redução das áreas públicas;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68351" y="4381358"/>
            <a:ext cx="9291661" cy="66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Reformulação de desenho urbano com alteração da área das unidades imobiliárias e das áreas públicas;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768351" y="5502459"/>
            <a:ext cx="9291661" cy="66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Reformulação de desenho urbano com ou sem alteração da área das unidades imobiliárias e das áreas públicas, e com alteração de usos e parâmetros urbanísticos. 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28700" y="7174635"/>
            <a:ext cx="8350685" cy="2188071"/>
            <a:chOff x="0" y="0"/>
            <a:chExt cx="9063961" cy="237496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063961" cy="2374965"/>
            </a:xfrm>
            <a:custGeom>
              <a:avLst/>
              <a:gdLst/>
              <a:ahLst/>
              <a:cxnLst/>
              <a:rect l="l" t="t" r="r" b="b"/>
              <a:pathLst>
                <a:path w="9063961" h="2374965">
                  <a:moveTo>
                    <a:pt x="8939501" y="2374965"/>
                  </a:moveTo>
                  <a:lnTo>
                    <a:pt x="124460" y="2374965"/>
                  </a:lnTo>
                  <a:cubicBezTo>
                    <a:pt x="55880" y="2374965"/>
                    <a:pt x="0" y="2319085"/>
                    <a:pt x="0" y="22505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939501" y="0"/>
                  </a:lnTo>
                  <a:cubicBezTo>
                    <a:pt x="9008081" y="0"/>
                    <a:pt x="9063961" y="55880"/>
                    <a:pt x="9063961" y="124460"/>
                  </a:cubicBezTo>
                  <a:lnTo>
                    <a:pt x="9063961" y="2250505"/>
                  </a:lnTo>
                  <a:cubicBezTo>
                    <a:pt x="9063961" y="2319086"/>
                    <a:pt x="9008081" y="2374965"/>
                    <a:pt x="8939501" y="2374965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300151" y="7525950"/>
            <a:ext cx="7807784" cy="14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82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Klein"/>
              </a:rPr>
              <a:t>Fica criada a Outorga Onerosa de Alteração de Parâmetros de Uso e Ocupação do Solo – OPAR como contrapartida para a alteração de usos e parâmetros urbanísticos previstos no reparcelamento do solo urbano.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1167149" y="6676115"/>
            <a:ext cx="6092151" cy="1611073"/>
            <a:chOff x="0" y="0"/>
            <a:chExt cx="6612513" cy="174868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12513" cy="1748683"/>
            </a:xfrm>
            <a:custGeom>
              <a:avLst/>
              <a:gdLst/>
              <a:ahLst/>
              <a:cxnLst/>
              <a:rect l="l" t="t" r="r" b="b"/>
              <a:pathLst>
                <a:path w="6612513" h="1748683">
                  <a:moveTo>
                    <a:pt x="6488053" y="1748683"/>
                  </a:moveTo>
                  <a:lnTo>
                    <a:pt x="124460" y="1748683"/>
                  </a:lnTo>
                  <a:cubicBezTo>
                    <a:pt x="55880" y="1748683"/>
                    <a:pt x="0" y="1692803"/>
                    <a:pt x="0" y="16242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88053" y="0"/>
                  </a:lnTo>
                  <a:cubicBezTo>
                    <a:pt x="6556633" y="0"/>
                    <a:pt x="6612513" y="55880"/>
                    <a:pt x="6612513" y="124460"/>
                  </a:cubicBezTo>
                  <a:lnTo>
                    <a:pt x="6612513" y="1624223"/>
                  </a:lnTo>
                  <a:cubicBezTo>
                    <a:pt x="6612513" y="1692803"/>
                    <a:pt x="6556633" y="1748683"/>
                    <a:pt x="6488053" y="1748683"/>
                  </a:cubicBezTo>
                  <a:close/>
                </a:path>
              </a:pathLst>
            </a:custGeom>
            <a:solidFill>
              <a:srgbClr val="E2E7E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1167149" y="8452763"/>
            <a:ext cx="6092151" cy="1314331"/>
            <a:chOff x="0" y="0"/>
            <a:chExt cx="6612513" cy="142659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612513" cy="1426595"/>
            </a:xfrm>
            <a:custGeom>
              <a:avLst/>
              <a:gdLst/>
              <a:ahLst/>
              <a:cxnLst/>
              <a:rect l="l" t="t" r="r" b="b"/>
              <a:pathLst>
                <a:path w="6612513" h="1426595">
                  <a:moveTo>
                    <a:pt x="6488053" y="1426595"/>
                  </a:moveTo>
                  <a:lnTo>
                    <a:pt x="124460" y="1426595"/>
                  </a:lnTo>
                  <a:cubicBezTo>
                    <a:pt x="55880" y="1426595"/>
                    <a:pt x="0" y="1370715"/>
                    <a:pt x="0" y="13021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88053" y="0"/>
                  </a:lnTo>
                  <a:cubicBezTo>
                    <a:pt x="6556633" y="0"/>
                    <a:pt x="6612513" y="55880"/>
                    <a:pt x="6612513" y="124460"/>
                  </a:cubicBezTo>
                  <a:lnTo>
                    <a:pt x="6612513" y="1302135"/>
                  </a:lnTo>
                  <a:cubicBezTo>
                    <a:pt x="6612513" y="1370715"/>
                    <a:pt x="6556633" y="1426595"/>
                    <a:pt x="6488053" y="1426595"/>
                  </a:cubicBezTo>
                  <a:close/>
                </a:path>
              </a:pathLst>
            </a:custGeom>
            <a:solidFill>
              <a:srgbClr val="E2E7EB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1428166" y="8588785"/>
            <a:ext cx="5631846" cy="99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"/>
              </a:rPr>
              <a:t>Os valores arrecadados em razão do pagamento da Opar integrarão o Fundo de Desenvolvimento Urbano do Distrito Federal – Fundurb.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397302" y="6793819"/>
            <a:ext cx="5631846" cy="132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"/>
              </a:rPr>
              <a:t>Não se aplica a Opar nos casos de programas habitacionais de interesse social em que a alteração seja exclusivamente para inclusão do uso habitacional.</a:t>
            </a:r>
          </a:p>
        </p:txBody>
      </p:sp>
      <p:sp>
        <p:nvSpPr>
          <p:cNvPr id="38" name="AutoShape 38"/>
          <p:cNvSpPr/>
          <p:nvPr/>
        </p:nvSpPr>
        <p:spPr>
          <a:xfrm rot="-5400000">
            <a:off x="9826732" y="8332775"/>
            <a:ext cx="1506683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9" name="Group 39"/>
          <p:cNvGrpSpPr/>
          <p:nvPr/>
        </p:nvGrpSpPr>
        <p:grpSpPr>
          <a:xfrm>
            <a:off x="10456656" y="7481651"/>
            <a:ext cx="243189" cy="243189"/>
            <a:chOff x="0" y="0"/>
            <a:chExt cx="6350000" cy="6350000"/>
          </a:xfrm>
        </p:grpSpPr>
        <p:sp>
          <p:nvSpPr>
            <p:cNvPr id="40" name="Freeform 4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0445662" y="8988335"/>
            <a:ext cx="243189" cy="243189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43" name="AutoShape 43"/>
          <p:cNvSpPr/>
          <p:nvPr/>
        </p:nvSpPr>
        <p:spPr>
          <a:xfrm>
            <a:off x="9049578" y="8332775"/>
            <a:ext cx="1506683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3888" y="5193128"/>
            <a:ext cx="2125031" cy="21250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091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593682" y="1407514"/>
            <a:ext cx="4283148" cy="5413112"/>
            <a:chOff x="0" y="0"/>
            <a:chExt cx="4975860" cy="62885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75860" cy="6288573"/>
            </a:xfrm>
            <a:custGeom>
              <a:avLst/>
              <a:gdLst/>
              <a:ahLst/>
              <a:cxnLst/>
              <a:rect l="l" t="t" r="r" b="b"/>
              <a:pathLst>
                <a:path w="4975860" h="6288573">
                  <a:moveTo>
                    <a:pt x="4975860" y="0"/>
                  </a:moveTo>
                  <a:lnTo>
                    <a:pt x="4975860" y="5417353"/>
                  </a:lnTo>
                  <a:lnTo>
                    <a:pt x="2486660" y="6288573"/>
                  </a:lnTo>
                  <a:lnTo>
                    <a:pt x="0" y="5417353"/>
                  </a:lnTo>
                  <a:lnTo>
                    <a:pt x="1270" y="4701074"/>
                  </a:lnTo>
                  <a:lnTo>
                    <a:pt x="6350" y="153498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B60E1">
                <a:alpha val="22745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569063" y="3122903"/>
            <a:ext cx="9690237" cy="902190"/>
            <a:chOff x="0" y="0"/>
            <a:chExt cx="10517931" cy="9792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>
                <a:alpha val="22745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569063" y="4258939"/>
            <a:ext cx="9690237" cy="902190"/>
            <a:chOff x="0" y="0"/>
            <a:chExt cx="10517931" cy="9792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>
                <a:alpha val="2274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569063" y="5353454"/>
            <a:ext cx="9690237" cy="902190"/>
            <a:chOff x="0" y="0"/>
            <a:chExt cx="10517931" cy="979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>
                <a:alpha val="22745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569063" y="1972496"/>
            <a:ext cx="9690237" cy="902190"/>
            <a:chOff x="0" y="0"/>
            <a:chExt cx="10517931" cy="979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>
                <a:alpha val="22745"/>
              </a:srgbClr>
            </a:solidFill>
          </p:spPr>
        </p:sp>
      </p:grpSp>
      <p:sp>
        <p:nvSpPr>
          <p:cNvPr id="14" name="AutoShape 14"/>
          <p:cNvSpPr/>
          <p:nvPr/>
        </p:nvSpPr>
        <p:spPr>
          <a:xfrm rot="-5400000">
            <a:off x="5404155" y="4029460"/>
            <a:ext cx="3259363" cy="0"/>
          </a:xfrm>
          <a:prstGeom prst="line">
            <a:avLst/>
          </a:prstGeom>
          <a:ln w="47625" cap="rnd">
            <a:solidFill>
              <a:srgbClr val="F4F4F4">
                <a:alpha val="14902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6924148" y="2301996"/>
            <a:ext cx="243189" cy="24318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>
                <a:alpha val="14902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924148" y="3452403"/>
            <a:ext cx="243189" cy="24318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>
                <a:alpha val="1490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924148" y="4588439"/>
            <a:ext cx="243189" cy="24318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>
                <a:alpha val="14902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924148" y="5682954"/>
            <a:ext cx="243189" cy="24318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>
                <a:alpha val="14902"/>
              </a:srgbClr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300151" y="2421848"/>
            <a:ext cx="4166252" cy="326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91"/>
              </a:lnSpc>
              <a:spcBef>
                <a:spcPct val="0"/>
              </a:spcBef>
            </a:pPr>
            <a:r>
              <a:rPr lang="en-US" sz="2599">
                <a:solidFill>
                  <a:srgbClr val="FFFFFF">
                    <a:alpha val="22745"/>
                  </a:srgbClr>
                </a:solidFill>
                <a:latin typeface="Klein"/>
              </a:rPr>
              <a:t>Reformulação de áreas previamente parceladas e registradas no cartório de registro de imóveis, com ajuste de sistema viário, áreas públicas e unidades imobiliárias.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68351" y="3404778"/>
            <a:ext cx="9291661" cy="32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>
                    <a:alpha val="22745"/>
                  </a:srgbClr>
                </a:solidFill>
                <a:latin typeface="Roboto Bold"/>
              </a:rPr>
              <a:t>Reformulação de desenho urbano sem redução das áreas públicas;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68351" y="4381358"/>
            <a:ext cx="9291661" cy="66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>
                    <a:alpha val="22745"/>
                  </a:srgbClr>
                </a:solidFill>
                <a:latin typeface="Roboto Bold"/>
              </a:rPr>
              <a:t>Reformulação de desenho urbano com alteração da área das unidades imobiliárias e das áreas públicas;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68351" y="5502459"/>
            <a:ext cx="9291661" cy="66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>
                    <a:alpha val="22745"/>
                  </a:srgbClr>
                </a:solidFill>
                <a:latin typeface="Roboto Bold"/>
              </a:rPr>
              <a:t>Reformulação de desenho urbano com ou sem alteração da área das unidades imobiliárias e das áreas públicas, e com alteração de usos e parâmetros urbanísticos.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028700" y="7174635"/>
            <a:ext cx="8350685" cy="2188071"/>
            <a:chOff x="0" y="0"/>
            <a:chExt cx="9063961" cy="237496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063961" cy="2374965"/>
            </a:xfrm>
            <a:custGeom>
              <a:avLst/>
              <a:gdLst/>
              <a:ahLst/>
              <a:cxnLst/>
              <a:rect l="l" t="t" r="r" b="b"/>
              <a:pathLst>
                <a:path w="9063961" h="2374965">
                  <a:moveTo>
                    <a:pt x="8939501" y="2374965"/>
                  </a:moveTo>
                  <a:lnTo>
                    <a:pt x="124460" y="2374965"/>
                  </a:lnTo>
                  <a:cubicBezTo>
                    <a:pt x="55880" y="2374965"/>
                    <a:pt x="0" y="2319085"/>
                    <a:pt x="0" y="22505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939501" y="0"/>
                  </a:lnTo>
                  <a:cubicBezTo>
                    <a:pt x="9008081" y="0"/>
                    <a:pt x="9063961" y="55880"/>
                    <a:pt x="9063961" y="124460"/>
                  </a:cubicBezTo>
                  <a:lnTo>
                    <a:pt x="9063961" y="2250505"/>
                  </a:lnTo>
                  <a:cubicBezTo>
                    <a:pt x="9063961" y="2319086"/>
                    <a:pt x="9008081" y="2374965"/>
                    <a:pt x="8939501" y="2374965"/>
                  </a:cubicBezTo>
                  <a:close/>
                </a:path>
              </a:pathLst>
            </a:custGeom>
            <a:solidFill>
              <a:srgbClr val="F8F4EB">
                <a:alpha val="22745"/>
              </a:srgbClr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300151" y="7525950"/>
            <a:ext cx="7807784" cy="14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82"/>
              </a:lnSpc>
              <a:spcBef>
                <a:spcPct val="0"/>
              </a:spcBef>
            </a:pPr>
            <a:r>
              <a:rPr lang="en-US" sz="2100">
                <a:solidFill>
                  <a:srgbClr val="000000">
                    <a:alpha val="22745"/>
                  </a:srgbClr>
                </a:solidFill>
                <a:latin typeface="Klein"/>
              </a:rPr>
              <a:t>Fica criada a Outorga Onerosa de Alteração de Parâmetros de Uso e Ocupação do Solo – OPAR como contrapartida para a alteração de usos e parâmetros urbanísticos previstos no reparcelamento do solo urbano.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1167149" y="6676115"/>
            <a:ext cx="6092151" cy="1611073"/>
            <a:chOff x="0" y="0"/>
            <a:chExt cx="6612513" cy="174868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12513" cy="1748683"/>
            </a:xfrm>
            <a:custGeom>
              <a:avLst/>
              <a:gdLst/>
              <a:ahLst/>
              <a:cxnLst/>
              <a:rect l="l" t="t" r="r" b="b"/>
              <a:pathLst>
                <a:path w="6612513" h="1748683">
                  <a:moveTo>
                    <a:pt x="6488053" y="1748683"/>
                  </a:moveTo>
                  <a:lnTo>
                    <a:pt x="124460" y="1748683"/>
                  </a:lnTo>
                  <a:cubicBezTo>
                    <a:pt x="55880" y="1748683"/>
                    <a:pt x="0" y="1692803"/>
                    <a:pt x="0" y="16242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88053" y="0"/>
                  </a:lnTo>
                  <a:cubicBezTo>
                    <a:pt x="6556633" y="0"/>
                    <a:pt x="6612513" y="55880"/>
                    <a:pt x="6612513" y="124460"/>
                  </a:cubicBezTo>
                  <a:lnTo>
                    <a:pt x="6612513" y="1624223"/>
                  </a:lnTo>
                  <a:cubicBezTo>
                    <a:pt x="6612513" y="1692803"/>
                    <a:pt x="6556633" y="1748683"/>
                    <a:pt x="6488053" y="1748683"/>
                  </a:cubicBezTo>
                  <a:close/>
                </a:path>
              </a:pathLst>
            </a:custGeom>
            <a:solidFill>
              <a:srgbClr val="E2E7EB">
                <a:alpha val="22745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1167149" y="8452763"/>
            <a:ext cx="6092151" cy="1314331"/>
            <a:chOff x="0" y="0"/>
            <a:chExt cx="6612513" cy="142659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12513" cy="1426595"/>
            </a:xfrm>
            <a:custGeom>
              <a:avLst/>
              <a:gdLst/>
              <a:ahLst/>
              <a:cxnLst/>
              <a:rect l="l" t="t" r="r" b="b"/>
              <a:pathLst>
                <a:path w="6612513" h="1426595">
                  <a:moveTo>
                    <a:pt x="6488053" y="1426595"/>
                  </a:moveTo>
                  <a:lnTo>
                    <a:pt x="124460" y="1426595"/>
                  </a:lnTo>
                  <a:cubicBezTo>
                    <a:pt x="55880" y="1426595"/>
                    <a:pt x="0" y="1370715"/>
                    <a:pt x="0" y="13021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88053" y="0"/>
                  </a:lnTo>
                  <a:cubicBezTo>
                    <a:pt x="6556633" y="0"/>
                    <a:pt x="6612513" y="55880"/>
                    <a:pt x="6612513" y="124460"/>
                  </a:cubicBezTo>
                  <a:lnTo>
                    <a:pt x="6612513" y="1302135"/>
                  </a:lnTo>
                  <a:cubicBezTo>
                    <a:pt x="6612513" y="1370715"/>
                    <a:pt x="6556633" y="1426595"/>
                    <a:pt x="6488053" y="1426595"/>
                  </a:cubicBezTo>
                  <a:close/>
                </a:path>
              </a:pathLst>
            </a:custGeom>
            <a:solidFill>
              <a:srgbClr val="E2E7EB">
                <a:alpha val="22745"/>
              </a:srgbClr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11397302" y="6793819"/>
            <a:ext cx="5631846" cy="132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>
                    <a:alpha val="22745"/>
                  </a:srgbClr>
                </a:solidFill>
                <a:latin typeface="Roboto"/>
              </a:rPr>
              <a:t>Não se aplica a Opar nos casos de programas habitacionais de interesse social em que a alteração seja exclusivamente para inclusão do uso habitacional.</a:t>
            </a:r>
          </a:p>
        </p:txBody>
      </p:sp>
      <p:sp>
        <p:nvSpPr>
          <p:cNvPr id="35" name="AutoShape 35"/>
          <p:cNvSpPr/>
          <p:nvPr/>
        </p:nvSpPr>
        <p:spPr>
          <a:xfrm rot="-5400000">
            <a:off x="9826732" y="8332775"/>
            <a:ext cx="1506683" cy="0"/>
          </a:xfrm>
          <a:prstGeom prst="line">
            <a:avLst/>
          </a:prstGeom>
          <a:ln w="47625" cap="rnd">
            <a:solidFill>
              <a:srgbClr val="F4F4F4">
                <a:alpha val="14902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6" name="Group 36"/>
          <p:cNvGrpSpPr/>
          <p:nvPr/>
        </p:nvGrpSpPr>
        <p:grpSpPr>
          <a:xfrm>
            <a:off x="10456656" y="7481651"/>
            <a:ext cx="243189" cy="243189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>
                <a:alpha val="14902"/>
              </a:srgbClr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0445662" y="8988335"/>
            <a:ext cx="243189" cy="243189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>
                <a:alpha val="22745"/>
              </a:srgbClr>
            </a:solidFill>
          </p:spPr>
        </p:sp>
      </p:grpSp>
      <p:sp>
        <p:nvSpPr>
          <p:cNvPr id="40" name="AutoShape 40"/>
          <p:cNvSpPr/>
          <p:nvPr/>
        </p:nvSpPr>
        <p:spPr>
          <a:xfrm>
            <a:off x="9049578" y="8332775"/>
            <a:ext cx="1506683" cy="0"/>
          </a:xfrm>
          <a:prstGeom prst="line">
            <a:avLst/>
          </a:prstGeom>
          <a:ln w="47625" cap="rnd">
            <a:solidFill>
              <a:srgbClr val="F4F4F4">
                <a:alpha val="22745"/>
              </a:srgbClr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>
            <a:off x="4403888" y="5193128"/>
            <a:ext cx="2125031" cy="2125031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3621749" y="3409753"/>
            <a:ext cx="11044503" cy="4315088"/>
            <a:chOff x="0" y="0"/>
            <a:chExt cx="10471042" cy="409103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471041" cy="4091037"/>
            </a:xfrm>
            <a:custGeom>
              <a:avLst/>
              <a:gdLst/>
              <a:ahLst/>
              <a:cxnLst/>
              <a:rect l="l" t="t" r="r" b="b"/>
              <a:pathLst>
                <a:path w="10471041" h="4091037">
                  <a:moveTo>
                    <a:pt x="10346582" y="4091036"/>
                  </a:moveTo>
                  <a:lnTo>
                    <a:pt x="124460" y="4091036"/>
                  </a:lnTo>
                  <a:cubicBezTo>
                    <a:pt x="55880" y="4091036"/>
                    <a:pt x="0" y="4035156"/>
                    <a:pt x="0" y="39665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46582" y="0"/>
                  </a:lnTo>
                  <a:cubicBezTo>
                    <a:pt x="10415162" y="0"/>
                    <a:pt x="10471041" y="55880"/>
                    <a:pt x="10471041" y="124460"/>
                  </a:cubicBezTo>
                  <a:lnTo>
                    <a:pt x="10471041" y="3966576"/>
                  </a:lnTo>
                  <a:cubicBezTo>
                    <a:pt x="10471041" y="4035156"/>
                    <a:pt x="10415162" y="4091037"/>
                    <a:pt x="10346582" y="4091037"/>
                  </a:cubicBezTo>
                  <a:close/>
                </a:path>
              </a:pathLst>
            </a:custGeom>
            <a:solidFill>
              <a:srgbClr val="F8F4EB">
                <a:alpha val="88627"/>
              </a:srgbClr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4320424" y="3980894"/>
            <a:ext cx="9607958" cy="319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Klein"/>
              </a:rPr>
              <a:t> </a:t>
            </a:r>
            <a:r>
              <a:rPr lang="en-US" sz="2000">
                <a:solidFill>
                  <a:srgbClr val="000000"/>
                </a:solidFill>
                <a:latin typeface="Klein Bold"/>
              </a:rPr>
              <a:t>A REFORMULAÇÃO DE DESENHO URBANO, CONTEMPLA:</a:t>
            </a: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Klein Bold"/>
            </a:endParaRPr>
          </a:p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Klein"/>
              </a:rPr>
              <a:t>I - O REDIMENSIONAMENTO DAS UNIDADES IMOBILIÁRIAS, COM AJUSTE NO FORMATO DE LOTES OU PROJEÇÕES;</a:t>
            </a:r>
          </a:p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Klein"/>
              </a:rPr>
              <a:t>II - AS ALTERAÇÕES DE TRAÇADO VIÁRIO E ESTACIONAMENTOS;</a:t>
            </a:r>
          </a:p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Klein"/>
              </a:rPr>
              <a:t>III - A COMPENSAÇÃO DE ÁREAS ENTRE EQUIPAMENTOS PÚBLICOS E ENTRE</a:t>
            </a:r>
          </a:p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Klein"/>
              </a:rPr>
              <a:t>EQUIPAMENTOS PÚBLICOS E ÁREAS PÚBLICAS; E</a:t>
            </a:r>
          </a:p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Klein"/>
              </a:rPr>
              <a:t>IV - O DESENHO DE NOVOS ESPAÇOS LIVRES PÚBLICOS.</a:t>
            </a: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177327" y="7174635"/>
            <a:ext cx="977850" cy="855174"/>
          </a:xfrm>
          <a:prstGeom prst="rect">
            <a:avLst/>
          </a:prstGeom>
        </p:spPr>
      </p:pic>
      <p:sp>
        <p:nvSpPr>
          <p:cNvPr id="46" name="TextBox 46"/>
          <p:cNvSpPr txBox="1"/>
          <p:nvPr/>
        </p:nvSpPr>
        <p:spPr>
          <a:xfrm>
            <a:off x="1806892" y="730567"/>
            <a:ext cx="14674216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89"/>
              </a:lnSpc>
            </a:pPr>
            <a:r>
              <a:rPr lang="en-US" sz="3299" spc="32">
                <a:solidFill>
                  <a:srgbClr val="FFFFFF"/>
                </a:solidFill>
                <a:latin typeface="Klein Bold"/>
              </a:rPr>
              <a:t>REPARCELAMENTO DO SOLO URBANO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68351" y="2217271"/>
            <a:ext cx="9291661" cy="32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>
                    <a:alpha val="22745"/>
                  </a:srgbClr>
                </a:solidFill>
                <a:latin typeface="Roboto Bold"/>
              </a:rPr>
              <a:t>Criação e regularização de lotes destinados à equipamentos públicos;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428166" y="8588785"/>
            <a:ext cx="5631846" cy="99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>
                    <a:alpha val="22745"/>
                  </a:srgbClr>
                </a:solidFill>
                <a:latin typeface="Roboto"/>
              </a:rPr>
              <a:t>Os valores arrecadados em razão do pagamento da Opar integrarão o Fundo de Desenvolvimento Urbano do Distrito Federal – Fundurb.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091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997315" y="2414440"/>
            <a:ext cx="4663461" cy="5196588"/>
            <a:chOff x="0" y="0"/>
            <a:chExt cx="4775745" cy="53217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5745" cy="5321709"/>
            </a:xfrm>
            <a:custGeom>
              <a:avLst/>
              <a:gdLst/>
              <a:ahLst/>
              <a:cxnLst/>
              <a:rect l="l" t="t" r="r" b="b"/>
              <a:pathLst>
                <a:path w="4775745" h="5321709">
                  <a:moveTo>
                    <a:pt x="4651284" y="5321709"/>
                  </a:moveTo>
                  <a:lnTo>
                    <a:pt x="124460" y="5321709"/>
                  </a:lnTo>
                  <a:cubicBezTo>
                    <a:pt x="55880" y="5321709"/>
                    <a:pt x="0" y="5265829"/>
                    <a:pt x="0" y="519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5197249"/>
                  </a:lnTo>
                  <a:cubicBezTo>
                    <a:pt x="4775745" y="5265829"/>
                    <a:pt x="4719865" y="5321709"/>
                    <a:pt x="4651285" y="5321709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997315" y="2414440"/>
            <a:ext cx="4663461" cy="2472907"/>
            <a:chOff x="0" y="0"/>
            <a:chExt cx="4775745" cy="25324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75745" cy="2532449"/>
            </a:xfrm>
            <a:custGeom>
              <a:avLst/>
              <a:gdLst/>
              <a:ahLst/>
              <a:cxnLst/>
              <a:rect l="l" t="t" r="r" b="b"/>
              <a:pathLst>
                <a:path w="4775745" h="2532449">
                  <a:moveTo>
                    <a:pt x="4651284" y="2532449"/>
                  </a:moveTo>
                  <a:lnTo>
                    <a:pt x="124460" y="2532449"/>
                  </a:lnTo>
                  <a:cubicBezTo>
                    <a:pt x="55880" y="2532449"/>
                    <a:pt x="0" y="2476569"/>
                    <a:pt x="0" y="2407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2407989"/>
                  </a:lnTo>
                  <a:cubicBezTo>
                    <a:pt x="4775745" y="2476569"/>
                    <a:pt x="4719865" y="2532449"/>
                    <a:pt x="4651285" y="2532449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627224" y="2414440"/>
            <a:ext cx="4663461" cy="5196588"/>
            <a:chOff x="0" y="0"/>
            <a:chExt cx="4775745" cy="53217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75745" cy="5321709"/>
            </a:xfrm>
            <a:custGeom>
              <a:avLst/>
              <a:gdLst/>
              <a:ahLst/>
              <a:cxnLst/>
              <a:rect l="l" t="t" r="r" b="b"/>
              <a:pathLst>
                <a:path w="4775745" h="5321709">
                  <a:moveTo>
                    <a:pt x="4651284" y="5321709"/>
                  </a:moveTo>
                  <a:lnTo>
                    <a:pt x="124460" y="5321709"/>
                  </a:lnTo>
                  <a:cubicBezTo>
                    <a:pt x="55880" y="5321709"/>
                    <a:pt x="0" y="5265829"/>
                    <a:pt x="0" y="519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5197249"/>
                  </a:lnTo>
                  <a:cubicBezTo>
                    <a:pt x="4775745" y="5265829"/>
                    <a:pt x="4719865" y="5321709"/>
                    <a:pt x="4651285" y="5321709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627224" y="2414440"/>
            <a:ext cx="4663461" cy="2472907"/>
            <a:chOff x="0" y="0"/>
            <a:chExt cx="4775745" cy="2532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75745" cy="2532449"/>
            </a:xfrm>
            <a:custGeom>
              <a:avLst/>
              <a:gdLst/>
              <a:ahLst/>
              <a:cxnLst/>
              <a:rect l="l" t="t" r="r" b="b"/>
              <a:pathLst>
                <a:path w="4775745" h="2532449">
                  <a:moveTo>
                    <a:pt x="4651284" y="2532449"/>
                  </a:moveTo>
                  <a:lnTo>
                    <a:pt x="124460" y="2532449"/>
                  </a:lnTo>
                  <a:cubicBezTo>
                    <a:pt x="55880" y="2532449"/>
                    <a:pt x="0" y="2476569"/>
                    <a:pt x="0" y="2407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2407989"/>
                  </a:lnTo>
                  <a:cubicBezTo>
                    <a:pt x="4775745" y="2476569"/>
                    <a:pt x="4719865" y="2532449"/>
                    <a:pt x="4651285" y="2532449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595839" y="7913007"/>
            <a:ext cx="4663461" cy="1780510"/>
            <a:chOff x="0" y="0"/>
            <a:chExt cx="4775745" cy="18233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75745" cy="1823380"/>
            </a:xfrm>
            <a:custGeom>
              <a:avLst/>
              <a:gdLst/>
              <a:ahLst/>
              <a:cxnLst/>
              <a:rect l="l" t="t" r="r" b="b"/>
              <a:pathLst>
                <a:path w="4775745" h="1823380">
                  <a:moveTo>
                    <a:pt x="4651284" y="1823380"/>
                  </a:moveTo>
                  <a:lnTo>
                    <a:pt x="124460" y="1823380"/>
                  </a:lnTo>
                  <a:cubicBezTo>
                    <a:pt x="55880" y="1823380"/>
                    <a:pt x="0" y="1767500"/>
                    <a:pt x="0" y="16989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1698920"/>
                  </a:lnTo>
                  <a:cubicBezTo>
                    <a:pt x="4775745" y="1767500"/>
                    <a:pt x="4719865" y="1823380"/>
                    <a:pt x="4651285" y="1823380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60585" y="7913007"/>
            <a:ext cx="4663461" cy="1780510"/>
            <a:chOff x="0" y="0"/>
            <a:chExt cx="4775745" cy="18233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75745" cy="1823380"/>
            </a:xfrm>
            <a:custGeom>
              <a:avLst/>
              <a:gdLst/>
              <a:ahLst/>
              <a:cxnLst/>
              <a:rect l="l" t="t" r="r" b="b"/>
              <a:pathLst>
                <a:path w="4775745" h="1823380">
                  <a:moveTo>
                    <a:pt x="4651284" y="1823380"/>
                  </a:moveTo>
                  <a:lnTo>
                    <a:pt x="124460" y="1823380"/>
                  </a:lnTo>
                  <a:cubicBezTo>
                    <a:pt x="55880" y="1823380"/>
                    <a:pt x="0" y="1767500"/>
                    <a:pt x="0" y="16989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1698920"/>
                  </a:lnTo>
                  <a:cubicBezTo>
                    <a:pt x="4775745" y="1767500"/>
                    <a:pt x="4719865" y="1823380"/>
                    <a:pt x="4651285" y="1823380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1224548" y="6712840"/>
            <a:ext cx="805817" cy="1796376"/>
            <a:chOff x="0" y="0"/>
            <a:chExt cx="825219" cy="18396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25219" cy="1839628"/>
            </a:xfrm>
            <a:custGeom>
              <a:avLst/>
              <a:gdLst/>
              <a:ahLst/>
              <a:cxnLst/>
              <a:rect l="l" t="t" r="r" b="b"/>
              <a:pathLst>
                <a:path w="825219" h="1839628">
                  <a:moveTo>
                    <a:pt x="700759" y="1839628"/>
                  </a:moveTo>
                  <a:lnTo>
                    <a:pt x="124460" y="1839628"/>
                  </a:lnTo>
                  <a:cubicBezTo>
                    <a:pt x="55880" y="1839628"/>
                    <a:pt x="0" y="1783748"/>
                    <a:pt x="0" y="17151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0759" y="0"/>
                  </a:lnTo>
                  <a:cubicBezTo>
                    <a:pt x="769339" y="0"/>
                    <a:pt x="825219" y="55880"/>
                    <a:pt x="825219" y="124460"/>
                  </a:cubicBezTo>
                  <a:lnTo>
                    <a:pt x="825219" y="1715168"/>
                  </a:lnTo>
                  <a:cubicBezTo>
                    <a:pt x="825219" y="1783748"/>
                    <a:pt x="769339" y="1839628"/>
                    <a:pt x="700759" y="1839628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16268623" y="6712840"/>
            <a:ext cx="805817" cy="1796376"/>
            <a:chOff x="0" y="0"/>
            <a:chExt cx="825219" cy="18396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5219" cy="1839628"/>
            </a:xfrm>
            <a:custGeom>
              <a:avLst/>
              <a:gdLst/>
              <a:ahLst/>
              <a:cxnLst/>
              <a:rect l="l" t="t" r="r" b="b"/>
              <a:pathLst>
                <a:path w="825219" h="1839628">
                  <a:moveTo>
                    <a:pt x="700759" y="1839628"/>
                  </a:moveTo>
                  <a:lnTo>
                    <a:pt x="124460" y="1839628"/>
                  </a:lnTo>
                  <a:cubicBezTo>
                    <a:pt x="55880" y="1839628"/>
                    <a:pt x="0" y="1783748"/>
                    <a:pt x="0" y="17151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0759" y="0"/>
                  </a:lnTo>
                  <a:cubicBezTo>
                    <a:pt x="769339" y="0"/>
                    <a:pt x="825219" y="55880"/>
                    <a:pt x="825219" y="124460"/>
                  </a:cubicBezTo>
                  <a:lnTo>
                    <a:pt x="825219" y="1715168"/>
                  </a:lnTo>
                  <a:cubicBezTo>
                    <a:pt x="825219" y="1783748"/>
                    <a:pt x="769339" y="1839628"/>
                    <a:pt x="700759" y="1839628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158123" y="8288171"/>
            <a:ext cx="1030181" cy="103018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806892" y="730567"/>
            <a:ext cx="14674216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89"/>
              </a:lnSpc>
            </a:pPr>
            <a:r>
              <a:rPr lang="en-US" sz="3299" spc="32">
                <a:solidFill>
                  <a:srgbClr val="FFFFFF"/>
                </a:solidFill>
                <a:latin typeface="Klein Bold"/>
              </a:rPr>
              <a:t>DESDOBRO E REMEMBRAMENTO DE LOTES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24681" y="5294741"/>
            <a:ext cx="4008730" cy="171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Klein"/>
              </a:rPr>
              <a:t>Subdivisão de lote originário de parcelamento matriculado no cartório de registro de imóveis, que não implique em alterações no sistema viário e áreas públicas.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24681" y="3334109"/>
            <a:ext cx="400873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Klein Bold"/>
              </a:rPr>
              <a:t>DESDOBRO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50841" y="5076825"/>
            <a:ext cx="4216226" cy="239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Klein"/>
              </a:rPr>
              <a:t>Unificação de lotes contíguos, originários de parcelamento matriculado no cartório de registro de imóveis, para constituição de um único lote, que não implique em alterações no sistema viário e áreas públicas.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15698" y="3374668"/>
            <a:ext cx="388651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Klein Bold"/>
              </a:rPr>
              <a:t>REMEMBRAMENTO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19457" y="8085077"/>
            <a:ext cx="4216226" cy="136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>
                <a:solidFill>
                  <a:srgbClr val="E2E7EB"/>
                </a:solidFill>
                <a:latin typeface="Klein"/>
              </a:rPr>
              <a:t>Divisão de lote resultante de prévio remembramento, retornando às características do projeto de urbanismo original.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4202" y="8085077"/>
            <a:ext cx="4216226" cy="136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>
                <a:solidFill>
                  <a:srgbClr val="E2E7EB"/>
                </a:solidFill>
                <a:latin typeface="Klein"/>
              </a:rPr>
              <a:t>Reunificação de lotes resultantes de prévio projeto de desdobro, retornando às características do projeto de urbanismo original.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92488" y="7437120"/>
            <a:ext cx="1469939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>
                <a:solidFill>
                  <a:srgbClr val="FFFFFF"/>
                </a:solidFill>
                <a:latin typeface="Klein Bold"/>
              </a:rPr>
              <a:t>REVERSÃO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936562" y="7437120"/>
            <a:ext cx="1469939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>
                <a:solidFill>
                  <a:srgbClr val="FFFFFF"/>
                </a:solidFill>
                <a:latin typeface="Klein Bold"/>
              </a:rPr>
              <a:t>REVERSÃO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6329045" y="8288171"/>
            <a:ext cx="1030181" cy="10301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091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955166" y="7539472"/>
            <a:ext cx="8959104" cy="1780510"/>
            <a:chOff x="0" y="0"/>
            <a:chExt cx="9174815" cy="18233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74816" cy="1823380"/>
            </a:xfrm>
            <a:custGeom>
              <a:avLst/>
              <a:gdLst/>
              <a:ahLst/>
              <a:cxnLst/>
              <a:rect l="l" t="t" r="r" b="b"/>
              <a:pathLst>
                <a:path w="9174816" h="1823380">
                  <a:moveTo>
                    <a:pt x="9050355" y="1823380"/>
                  </a:moveTo>
                  <a:lnTo>
                    <a:pt x="124460" y="1823380"/>
                  </a:lnTo>
                  <a:cubicBezTo>
                    <a:pt x="55880" y="1823380"/>
                    <a:pt x="0" y="1767500"/>
                    <a:pt x="0" y="16989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050355" y="0"/>
                  </a:lnTo>
                  <a:cubicBezTo>
                    <a:pt x="9118936" y="0"/>
                    <a:pt x="9174816" y="55880"/>
                    <a:pt x="9174816" y="124460"/>
                  </a:cubicBezTo>
                  <a:lnTo>
                    <a:pt x="9174816" y="1698920"/>
                  </a:lnTo>
                  <a:cubicBezTo>
                    <a:pt x="9174816" y="1767500"/>
                    <a:pt x="9118936" y="1823380"/>
                    <a:pt x="9050355" y="1823380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806892" y="730567"/>
            <a:ext cx="14674216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89"/>
              </a:lnSpc>
            </a:pPr>
            <a:r>
              <a:rPr lang="en-US" sz="3299" spc="32">
                <a:solidFill>
                  <a:srgbClr val="FFFFFF"/>
                </a:solidFill>
                <a:latin typeface="Klein Bold"/>
              </a:rPr>
              <a:t>DESDOBRO DE LOTES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17796" y="3396528"/>
            <a:ext cx="4216226" cy="2235751"/>
            <a:chOff x="0" y="0"/>
            <a:chExt cx="5621635" cy="298100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621635" cy="2981001"/>
              <a:chOff x="0" y="0"/>
              <a:chExt cx="4775745" cy="253244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775745" cy="2532449"/>
              </a:xfrm>
              <a:custGeom>
                <a:avLst/>
                <a:gdLst/>
                <a:ahLst/>
                <a:cxnLst/>
                <a:rect l="l" t="t" r="r" b="b"/>
                <a:pathLst>
                  <a:path w="4775745" h="2532449">
                    <a:moveTo>
                      <a:pt x="4651284" y="2532449"/>
                    </a:moveTo>
                    <a:lnTo>
                      <a:pt x="124460" y="2532449"/>
                    </a:lnTo>
                    <a:cubicBezTo>
                      <a:pt x="55880" y="2532449"/>
                      <a:pt x="0" y="2476569"/>
                      <a:pt x="0" y="2407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651285" y="0"/>
                    </a:lnTo>
                    <a:cubicBezTo>
                      <a:pt x="4719865" y="0"/>
                      <a:pt x="4775745" y="55880"/>
                      <a:pt x="4775745" y="124460"/>
                    </a:cubicBezTo>
                    <a:lnTo>
                      <a:pt x="4775745" y="2407989"/>
                    </a:lnTo>
                    <a:cubicBezTo>
                      <a:pt x="4775745" y="2476569"/>
                      <a:pt x="4719865" y="2532449"/>
                      <a:pt x="4651285" y="2532449"/>
                    </a:cubicBezTo>
                    <a:close/>
                  </a:path>
                </a:pathLst>
              </a:custGeom>
              <a:solidFill>
                <a:srgbClr val="0C45A6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394627" y="1167307"/>
              <a:ext cx="4832380" cy="598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5"/>
                </a:lnSpc>
              </a:pPr>
              <a:r>
                <a:rPr lang="en-US" sz="2712">
                  <a:solidFill>
                    <a:srgbClr val="FFFFFF"/>
                  </a:solidFill>
                  <a:latin typeface="Klein Bold"/>
                </a:rPr>
                <a:t>REQUISITOS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178783" y="7711542"/>
            <a:ext cx="8302325" cy="136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>
                <a:solidFill>
                  <a:srgbClr val="E2E7EB"/>
                </a:solidFill>
                <a:latin typeface="Klein"/>
              </a:rPr>
              <a:t>* Excetuam-se os lotes inseridos em Zona Especial de Interesse Social – ZEIS ou em Áreas de Regularização de Interesse Social – ARIS, cuja dimensão mínima dos lotes é aquela estabelecida no PDOT ou legislação específica para a região.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179967" y="3571144"/>
            <a:ext cx="9690237" cy="902190"/>
            <a:chOff x="0" y="0"/>
            <a:chExt cx="10517931" cy="979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179967" y="4707180"/>
            <a:ext cx="9690237" cy="902190"/>
            <a:chOff x="0" y="0"/>
            <a:chExt cx="10517931" cy="9792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179967" y="5801695"/>
            <a:ext cx="9690237" cy="902190"/>
            <a:chOff x="0" y="0"/>
            <a:chExt cx="10517931" cy="9792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179967" y="2420737"/>
            <a:ext cx="9690237" cy="902190"/>
            <a:chOff x="0" y="0"/>
            <a:chExt cx="10517931" cy="9792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20" name="AutoShape 20"/>
          <p:cNvSpPr/>
          <p:nvPr/>
        </p:nvSpPr>
        <p:spPr>
          <a:xfrm rot="-5400000">
            <a:off x="5027949" y="4490591"/>
            <a:ext cx="3233582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6535052" y="2750237"/>
            <a:ext cx="243189" cy="24318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535052" y="3900644"/>
            <a:ext cx="243189" cy="24318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535052" y="5036681"/>
            <a:ext cx="243189" cy="24318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6535052" y="6131195"/>
            <a:ext cx="243189" cy="243189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7379255" y="2543156"/>
            <a:ext cx="9291661" cy="66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Ter, no mínimo, uma testada voltada para via pública implantada ou prevista em projeto urbanístico registrado;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79255" y="3667782"/>
            <a:ext cx="9291661" cy="66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Ter área mínima de 125,00 metros quadrados e testada frontal mínima de 5,00 metros*;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379255" y="4951955"/>
            <a:ext cx="9291661" cy="32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Manutenção dos mesmos parâmetros de uso e ocupação do lote original; 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379255" y="5896009"/>
            <a:ext cx="9291661" cy="66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Somatória das áreas corresponder exatamente a área do lote original registrado em cartório de registro de imóveis, conforme o projeto de urbanismo do parcelamento.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81450" y="8884766"/>
            <a:ext cx="977850" cy="8551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091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06892" y="730567"/>
            <a:ext cx="14674216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89"/>
              </a:lnSpc>
            </a:pPr>
            <a:r>
              <a:rPr lang="en-US" sz="3299" spc="32">
                <a:solidFill>
                  <a:srgbClr val="FFFFFF"/>
                </a:solidFill>
                <a:latin typeface="Klein Bold"/>
              </a:rPr>
              <a:t>REMEMBRAMENTO DE LOTES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17796" y="3396528"/>
            <a:ext cx="4216226" cy="2235751"/>
            <a:chOff x="0" y="0"/>
            <a:chExt cx="5621635" cy="298100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5621635" cy="2981001"/>
              <a:chOff x="0" y="0"/>
              <a:chExt cx="4775745" cy="25324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775745" cy="2532449"/>
              </a:xfrm>
              <a:custGeom>
                <a:avLst/>
                <a:gdLst/>
                <a:ahLst/>
                <a:cxnLst/>
                <a:rect l="l" t="t" r="r" b="b"/>
                <a:pathLst>
                  <a:path w="4775745" h="2532449">
                    <a:moveTo>
                      <a:pt x="4651284" y="2532449"/>
                    </a:moveTo>
                    <a:lnTo>
                      <a:pt x="124460" y="2532449"/>
                    </a:lnTo>
                    <a:cubicBezTo>
                      <a:pt x="55880" y="2532449"/>
                      <a:pt x="0" y="2476569"/>
                      <a:pt x="0" y="2407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651285" y="0"/>
                    </a:lnTo>
                    <a:cubicBezTo>
                      <a:pt x="4719865" y="0"/>
                      <a:pt x="4775745" y="55880"/>
                      <a:pt x="4775745" y="124460"/>
                    </a:cubicBezTo>
                    <a:lnTo>
                      <a:pt x="4775745" y="2407989"/>
                    </a:lnTo>
                    <a:cubicBezTo>
                      <a:pt x="4775745" y="2476569"/>
                      <a:pt x="4719865" y="2532449"/>
                      <a:pt x="4651285" y="2532449"/>
                    </a:cubicBezTo>
                    <a:close/>
                  </a:path>
                </a:pathLst>
              </a:custGeom>
              <a:solidFill>
                <a:srgbClr val="0C45A6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394627" y="1167307"/>
              <a:ext cx="4832380" cy="598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5"/>
                </a:lnSpc>
              </a:pPr>
              <a:r>
                <a:rPr lang="en-US" sz="2712">
                  <a:solidFill>
                    <a:srgbClr val="FFFFFF"/>
                  </a:solidFill>
                  <a:latin typeface="Klein Bold"/>
                </a:rPr>
                <a:t>REQUISITOS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79967" y="4022239"/>
            <a:ext cx="9690237" cy="902190"/>
            <a:chOff x="0" y="0"/>
            <a:chExt cx="10517931" cy="979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179967" y="5279869"/>
            <a:ext cx="9690237" cy="1350431"/>
            <a:chOff x="0" y="0"/>
            <a:chExt cx="10517931" cy="14657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17931" cy="1465778"/>
            </a:xfrm>
            <a:custGeom>
              <a:avLst/>
              <a:gdLst/>
              <a:ahLst/>
              <a:cxnLst/>
              <a:rect l="l" t="t" r="r" b="b"/>
              <a:pathLst>
                <a:path w="10517931" h="1465778">
                  <a:moveTo>
                    <a:pt x="10393471" y="1465778"/>
                  </a:moveTo>
                  <a:lnTo>
                    <a:pt x="124460" y="1465778"/>
                  </a:lnTo>
                  <a:cubicBezTo>
                    <a:pt x="55880" y="1465778"/>
                    <a:pt x="0" y="1409898"/>
                    <a:pt x="0" y="13413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1341318"/>
                  </a:lnTo>
                  <a:cubicBezTo>
                    <a:pt x="10517931" y="1409898"/>
                    <a:pt x="10462051" y="1465778"/>
                    <a:pt x="10393471" y="1465778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179967" y="2420737"/>
            <a:ext cx="9690237" cy="1294670"/>
            <a:chOff x="0" y="0"/>
            <a:chExt cx="10517931" cy="14052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517931" cy="1405255"/>
            </a:xfrm>
            <a:custGeom>
              <a:avLst/>
              <a:gdLst/>
              <a:ahLst/>
              <a:cxnLst/>
              <a:rect l="l" t="t" r="r" b="b"/>
              <a:pathLst>
                <a:path w="10517931" h="1405255">
                  <a:moveTo>
                    <a:pt x="10393471" y="1405254"/>
                  </a:moveTo>
                  <a:lnTo>
                    <a:pt x="124460" y="1405254"/>
                  </a:lnTo>
                  <a:cubicBezTo>
                    <a:pt x="55880" y="1405254"/>
                    <a:pt x="0" y="1349374"/>
                    <a:pt x="0" y="12807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1280794"/>
                  </a:lnTo>
                  <a:cubicBezTo>
                    <a:pt x="10517931" y="1349375"/>
                    <a:pt x="10462051" y="1405255"/>
                    <a:pt x="10393471" y="1405255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15" name="AutoShape 15"/>
          <p:cNvSpPr/>
          <p:nvPr/>
        </p:nvSpPr>
        <p:spPr>
          <a:xfrm rot="-5426691">
            <a:off x="5123153" y="4407248"/>
            <a:ext cx="3066987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6546958" y="2946477"/>
            <a:ext cx="243189" cy="24318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546958" y="4351739"/>
            <a:ext cx="243189" cy="24318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546958" y="5842913"/>
            <a:ext cx="243189" cy="24318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379255" y="2543156"/>
            <a:ext cx="9291661" cy="132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O remembramento de lotes é admitido nos casos em que os lotes originais possuam o mesmo uso e parâmetros de ocupação, ressalvados os casos definidos na legislação de uso e ocupação do solo específica.</a:t>
            </a:r>
          </a:p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379255" y="4118877"/>
            <a:ext cx="9291661" cy="66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A área do lote resultante do remembramento deve corresponder exatamente ao somatório das áreas registradas em cartório de registro de imóveis.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79255" y="5443363"/>
            <a:ext cx="9291661" cy="99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7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oboto Bold"/>
              </a:rPr>
              <a:t>Para o remembramento de lotes de proprietários distintos deve ser apresentado documento com a anuência específica dos respectivos proprietários, lavrado em cartório de notas e títulos.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091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82296" y="3723012"/>
            <a:ext cx="9690237" cy="902190"/>
            <a:chOff x="0" y="0"/>
            <a:chExt cx="10517931" cy="9792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82296" y="4859048"/>
            <a:ext cx="9690237" cy="902190"/>
            <a:chOff x="0" y="0"/>
            <a:chExt cx="10517931" cy="9792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382296" y="5953563"/>
            <a:ext cx="9690237" cy="902190"/>
            <a:chOff x="0" y="0"/>
            <a:chExt cx="10517931" cy="9792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82296" y="7051631"/>
            <a:ext cx="9690237" cy="902190"/>
            <a:chOff x="0" y="0"/>
            <a:chExt cx="10517931" cy="979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382296" y="2572605"/>
            <a:ext cx="9690237" cy="902190"/>
            <a:chOff x="0" y="0"/>
            <a:chExt cx="10517931" cy="979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382296" y="8229031"/>
            <a:ext cx="9690237" cy="902190"/>
            <a:chOff x="0" y="0"/>
            <a:chExt cx="10517931" cy="9792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16" name="AutoShape 16"/>
          <p:cNvSpPr/>
          <p:nvPr/>
        </p:nvSpPr>
        <p:spPr>
          <a:xfrm rot="-5400000">
            <a:off x="4018856" y="5828100"/>
            <a:ext cx="5656426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6737381" y="2902105"/>
            <a:ext cx="243189" cy="24318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737381" y="4052512"/>
            <a:ext cx="243189" cy="24318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737381" y="5188549"/>
            <a:ext cx="243189" cy="24318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737381" y="6283063"/>
            <a:ext cx="243189" cy="24318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737381" y="7381132"/>
            <a:ext cx="243189" cy="24318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6737381" y="8558531"/>
            <a:ext cx="243189" cy="243189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806892" y="730567"/>
            <a:ext cx="14674216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89"/>
              </a:lnSpc>
            </a:pPr>
            <a:r>
              <a:rPr lang="en-US" sz="3299" spc="32">
                <a:solidFill>
                  <a:srgbClr val="FFFFFF"/>
                </a:solidFill>
                <a:latin typeface="Klein Bold"/>
              </a:rPr>
              <a:t>ATRIBUIÇÕES DO PODER PÚBLICO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028700" y="3723012"/>
            <a:ext cx="5117958" cy="4096071"/>
            <a:chOff x="0" y="0"/>
            <a:chExt cx="3276092" cy="262196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276092" cy="2621965"/>
            </a:xfrm>
            <a:custGeom>
              <a:avLst/>
              <a:gdLst/>
              <a:ahLst/>
              <a:cxnLst/>
              <a:rect l="l" t="t" r="r" b="b"/>
              <a:pathLst>
                <a:path w="3276092" h="2621965">
                  <a:moveTo>
                    <a:pt x="3151632" y="2621965"/>
                  </a:moveTo>
                  <a:lnTo>
                    <a:pt x="124460" y="2621965"/>
                  </a:lnTo>
                  <a:cubicBezTo>
                    <a:pt x="55880" y="2621965"/>
                    <a:pt x="0" y="2566085"/>
                    <a:pt x="0" y="24975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51632" y="0"/>
                  </a:lnTo>
                  <a:cubicBezTo>
                    <a:pt x="3220212" y="0"/>
                    <a:pt x="3276092" y="55880"/>
                    <a:pt x="3276092" y="124460"/>
                  </a:cubicBezTo>
                  <a:lnTo>
                    <a:pt x="3276092" y="2497505"/>
                  </a:lnTo>
                  <a:cubicBezTo>
                    <a:pt x="3276092" y="2566085"/>
                    <a:pt x="3220212" y="2621965"/>
                    <a:pt x="3151632" y="2621965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241234" y="4188022"/>
            <a:ext cx="4692890" cy="326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91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Klein"/>
              </a:rPr>
              <a:t>É de responsabilidade das entidades gestoras das respectivas infraestruturas necessárias à aprovação do parcelamento do solo urbano, no âmbito de sua competência: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581584" y="2695024"/>
            <a:ext cx="9291661" cy="64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55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Roboto Bold"/>
              </a:rPr>
              <a:t>Informar sobre a existência de interferência de redes e eventual viabilidade de remanejamento, se for o caso;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581584" y="3989703"/>
            <a:ext cx="9291661" cy="32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55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Roboto Bold"/>
              </a:rPr>
              <a:t>Analisar a viabilidade de atendimento pelo sistema existente;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581584" y="4981467"/>
            <a:ext cx="9291661" cy="64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55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Roboto Bold"/>
              </a:rPr>
              <a:t>Prestar informações que possibilitem ao parcelador elaborar estudo de concepção, projeto básico ou projeto executivo, conforme o caso;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581584" y="6102568"/>
            <a:ext cx="9291661" cy="64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55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Roboto Bold"/>
              </a:rPr>
              <a:t>Prestar informações que possibilitem ao parcelador propor soluções alternativas para a infraestrutura, caso não haja disponibilidade de atendimento pelo sistema existente;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581584" y="7174050"/>
            <a:ext cx="9291661" cy="64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55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Roboto Bold"/>
              </a:rPr>
              <a:t>Analisar, visar e aprovar, nos termos desta Lei Complementar, os estudos de concepção, projetos básicos ou projetos executivos para as obras de infraestruturas necessárias;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581584" y="8495722"/>
            <a:ext cx="9291661" cy="32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55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Roboto Bold"/>
              </a:rPr>
              <a:t>Receber as obras de infraestruturas, na forma da Lei Complementar.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091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657982" y="2523323"/>
            <a:ext cx="2655469" cy="0"/>
          </a:xfrm>
          <a:prstGeom prst="line">
            <a:avLst/>
          </a:prstGeom>
          <a:ln w="38100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5400000">
            <a:off x="-2356998" y="5522837"/>
            <a:ext cx="6068060" cy="0"/>
          </a:xfrm>
          <a:prstGeom prst="line">
            <a:avLst/>
          </a:prstGeom>
          <a:ln w="38100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598587" y="3652041"/>
            <a:ext cx="177600" cy="1776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88232" y="4300662"/>
            <a:ext cx="177600" cy="1776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98587" y="5011398"/>
            <a:ext cx="177600" cy="1776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98587" y="5708485"/>
            <a:ext cx="177600" cy="1776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98587" y="6267569"/>
            <a:ext cx="177600" cy="1776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98587" y="7862722"/>
            <a:ext cx="177600" cy="1776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806892" y="730567"/>
            <a:ext cx="14674216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89"/>
              </a:lnSpc>
            </a:pPr>
            <a:r>
              <a:rPr lang="en-US" sz="3299" spc="32">
                <a:solidFill>
                  <a:srgbClr val="FFFFFF"/>
                </a:solidFill>
                <a:latin typeface="Klein Bold"/>
              </a:rPr>
              <a:t>RESPONSABILIDADES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116753" y="1992013"/>
            <a:ext cx="5117958" cy="1031686"/>
            <a:chOff x="0" y="0"/>
            <a:chExt cx="3276092" cy="660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76092" cy="660400"/>
            </a:xfrm>
            <a:custGeom>
              <a:avLst/>
              <a:gdLst/>
              <a:ahLst/>
              <a:cxnLst/>
              <a:rect l="l" t="t" r="r" b="b"/>
              <a:pathLst>
                <a:path w="3276092" h="660400">
                  <a:moveTo>
                    <a:pt x="31516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51632" y="0"/>
                  </a:lnTo>
                  <a:cubicBezTo>
                    <a:pt x="3220212" y="0"/>
                    <a:pt x="3276092" y="55880"/>
                    <a:pt x="3276092" y="124460"/>
                  </a:cubicBezTo>
                  <a:lnTo>
                    <a:pt x="3276092" y="535940"/>
                  </a:lnTo>
                  <a:cubicBezTo>
                    <a:pt x="3276092" y="604520"/>
                    <a:pt x="3220212" y="660400"/>
                    <a:pt x="3151632" y="660400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391477" y="2312277"/>
            <a:ext cx="4568510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</a:pPr>
            <a:r>
              <a:rPr lang="en-US" sz="2199" spc="21">
                <a:solidFill>
                  <a:srgbClr val="FFFFFF"/>
                </a:solidFill>
                <a:latin typeface="Klein Bold"/>
              </a:rPr>
              <a:t>PROPRIETÁRIO OU PARCELADOR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0019634" y="2523323"/>
            <a:ext cx="2655469" cy="0"/>
          </a:xfrm>
          <a:prstGeom prst="line">
            <a:avLst/>
          </a:prstGeom>
          <a:ln w="38100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11363150" y="1992013"/>
            <a:ext cx="5117958" cy="1031686"/>
            <a:chOff x="0" y="0"/>
            <a:chExt cx="3276092" cy="660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76092" cy="660400"/>
            </a:xfrm>
            <a:custGeom>
              <a:avLst/>
              <a:gdLst/>
              <a:ahLst/>
              <a:cxnLst/>
              <a:rect l="l" t="t" r="r" b="b"/>
              <a:pathLst>
                <a:path w="3276092" h="660400">
                  <a:moveTo>
                    <a:pt x="315163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51632" y="0"/>
                  </a:lnTo>
                  <a:cubicBezTo>
                    <a:pt x="3220212" y="0"/>
                    <a:pt x="3276092" y="55880"/>
                    <a:pt x="3276092" y="124460"/>
                  </a:cubicBezTo>
                  <a:lnTo>
                    <a:pt x="3276092" y="535940"/>
                  </a:lnTo>
                  <a:cubicBezTo>
                    <a:pt x="3276092" y="604520"/>
                    <a:pt x="3220212" y="660400"/>
                    <a:pt x="3151632" y="660400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637874" y="2312277"/>
            <a:ext cx="4568510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</a:pPr>
            <a:r>
              <a:rPr lang="en-US" sz="2199" spc="21">
                <a:solidFill>
                  <a:srgbClr val="FFFFFF"/>
                </a:solidFill>
                <a:latin typeface="Klein Bold"/>
              </a:rPr>
              <a:t>RESPONSÁVEIS TÉCNICOS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59211" y="4148829"/>
            <a:ext cx="7076756" cy="444335"/>
            <a:chOff x="0" y="0"/>
            <a:chExt cx="10517931" cy="660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517931" cy="660400"/>
            </a:xfrm>
            <a:custGeom>
              <a:avLst/>
              <a:gdLst/>
              <a:ahLst/>
              <a:cxnLst/>
              <a:rect l="l" t="t" r="r" b="b"/>
              <a:pathLst>
                <a:path w="10517931" h="660400">
                  <a:moveTo>
                    <a:pt x="1039347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535940"/>
                  </a:lnTo>
                  <a:cubicBezTo>
                    <a:pt x="10517931" y="604520"/>
                    <a:pt x="10462051" y="660400"/>
                    <a:pt x="10393471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59211" y="4770765"/>
            <a:ext cx="7076756" cy="658867"/>
            <a:chOff x="0" y="0"/>
            <a:chExt cx="10517931" cy="97925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059211" y="5575117"/>
            <a:ext cx="7076756" cy="444335"/>
            <a:chOff x="0" y="0"/>
            <a:chExt cx="10517931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517931" cy="660400"/>
            </a:xfrm>
            <a:custGeom>
              <a:avLst/>
              <a:gdLst/>
              <a:ahLst/>
              <a:cxnLst/>
              <a:rect l="l" t="t" r="r" b="b"/>
              <a:pathLst>
                <a:path w="10517931" h="660400">
                  <a:moveTo>
                    <a:pt x="1039347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535940"/>
                  </a:lnTo>
                  <a:cubicBezTo>
                    <a:pt x="10517931" y="604520"/>
                    <a:pt x="10462051" y="660400"/>
                    <a:pt x="10393471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059211" y="6200953"/>
            <a:ext cx="7076756" cy="444335"/>
            <a:chOff x="0" y="0"/>
            <a:chExt cx="10517931" cy="660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517931" cy="660400"/>
            </a:xfrm>
            <a:custGeom>
              <a:avLst/>
              <a:gdLst/>
              <a:ahLst/>
              <a:cxnLst/>
              <a:rect l="l" t="t" r="r" b="b"/>
              <a:pathLst>
                <a:path w="10517931" h="660400">
                  <a:moveTo>
                    <a:pt x="1039347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535940"/>
                  </a:lnTo>
                  <a:cubicBezTo>
                    <a:pt x="10517931" y="604520"/>
                    <a:pt x="10462051" y="660400"/>
                    <a:pt x="10393471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059211" y="3512392"/>
            <a:ext cx="7076756" cy="444335"/>
            <a:chOff x="0" y="0"/>
            <a:chExt cx="10517931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517931" cy="660400"/>
            </a:xfrm>
            <a:custGeom>
              <a:avLst/>
              <a:gdLst/>
              <a:ahLst/>
              <a:cxnLst/>
              <a:rect l="l" t="t" r="r" b="b"/>
              <a:pathLst>
                <a:path w="10517931" h="660400">
                  <a:moveTo>
                    <a:pt x="1039347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535940"/>
                  </a:lnTo>
                  <a:cubicBezTo>
                    <a:pt x="10517931" y="604520"/>
                    <a:pt x="10462051" y="660400"/>
                    <a:pt x="10393471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059211" y="6790812"/>
            <a:ext cx="7076756" cy="658867"/>
            <a:chOff x="0" y="0"/>
            <a:chExt cx="10517931" cy="97925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204751" y="3598474"/>
            <a:ext cx="6785677" cy="24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Responder pela veracidade dos documentos apresentados;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04751" y="4247095"/>
            <a:ext cx="6785677" cy="24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Apresentar o registro de responsabilidade técnica para os projetos e os estudos;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04751" y="4856847"/>
            <a:ext cx="6785677" cy="4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Apresentar avaliação imobiliária realizada por profissional habilitado mediante apresentação de documentação de responsabilidade técnica;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04751" y="5680616"/>
            <a:ext cx="6785677" cy="24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Iniciar as obras de infraestrutura somente após o seu licenciamento;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04751" y="6287036"/>
            <a:ext cx="6785677" cy="24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Comunicar ao órgão de fiscalização de atividades urbanas do início das obras;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04751" y="6864002"/>
            <a:ext cx="7076756" cy="4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Comunicar aos órgãos responsáveis pela aprovação dos projetos de infraestrutura básica o início da execução das respectivas obras e serviços de infraestrutura urbana; 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059211" y="8449159"/>
            <a:ext cx="7076756" cy="461039"/>
            <a:chOff x="0" y="0"/>
            <a:chExt cx="10517931" cy="68522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517931" cy="685226"/>
            </a:xfrm>
            <a:custGeom>
              <a:avLst/>
              <a:gdLst/>
              <a:ahLst/>
              <a:cxnLst/>
              <a:rect l="l" t="t" r="r" b="b"/>
              <a:pathLst>
                <a:path w="10517931" h="685226">
                  <a:moveTo>
                    <a:pt x="10393471" y="685226"/>
                  </a:moveTo>
                  <a:lnTo>
                    <a:pt x="124460" y="685226"/>
                  </a:lnTo>
                  <a:cubicBezTo>
                    <a:pt x="55880" y="685226"/>
                    <a:pt x="0" y="629346"/>
                    <a:pt x="0" y="5607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560766"/>
                  </a:lnTo>
                  <a:cubicBezTo>
                    <a:pt x="10517931" y="629346"/>
                    <a:pt x="10462051" y="685226"/>
                    <a:pt x="10393471" y="685226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204751" y="8522350"/>
            <a:ext cx="6785677" cy="24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Apoiar os atos necessários à fiscalização.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059211" y="7622088"/>
            <a:ext cx="7076756" cy="658867"/>
            <a:chOff x="0" y="0"/>
            <a:chExt cx="10517931" cy="97925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1204751" y="7695279"/>
            <a:ext cx="6785677" cy="4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Instalar e manter atualizada placa informativa de dados técnicos do projeto e da obra, de forma visível; 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0383751" y="4304245"/>
            <a:ext cx="7076756" cy="444335"/>
            <a:chOff x="0" y="0"/>
            <a:chExt cx="10517931" cy="6604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517931" cy="660400"/>
            </a:xfrm>
            <a:custGeom>
              <a:avLst/>
              <a:gdLst/>
              <a:ahLst/>
              <a:cxnLst/>
              <a:rect l="l" t="t" r="r" b="b"/>
              <a:pathLst>
                <a:path w="10517931" h="660400">
                  <a:moveTo>
                    <a:pt x="1039347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535940"/>
                  </a:lnTo>
                  <a:cubicBezTo>
                    <a:pt x="10517931" y="604520"/>
                    <a:pt x="10462051" y="660400"/>
                    <a:pt x="10393471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0383751" y="4926181"/>
            <a:ext cx="7076756" cy="658867"/>
            <a:chOff x="0" y="0"/>
            <a:chExt cx="10517931" cy="97925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0383751" y="5730534"/>
            <a:ext cx="7076756" cy="444335"/>
            <a:chOff x="0" y="0"/>
            <a:chExt cx="10517931" cy="660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0517931" cy="660400"/>
            </a:xfrm>
            <a:custGeom>
              <a:avLst/>
              <a:gdLst/>
              <a:ahLst/>
              <a:cxnLst/>
              <a:rect l="l" t="t" r="r" b="b"/>
              <a:pathLst>
                <a:path w="10517931" h="660400">
                  <a:moveTo>
                    <a:pt x="1039347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535940"/>
                  </a:lnTo>
                  <a:cubicBezTo>
                    <a:pt x="10517931" y="604520"/>
                    <a:pt x="10462051" y="660400"/>
                    <a:pt x="10393471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0383751" y="6356370"/>
            <a:ext cx="7076756" cy="444335"/>
            <a:chOff x="0" y="0"/>
            <a:chExt cx="10517931" cy="6604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517931" cy="660400"/>
            </a:xfrm>
            <a:custGeom>
              <a:avLst/>
              <a:gdLst/>
              <a:ahLst/>
              <a:cxnLst/>
              <a:rect l="l" t="t" r="r" b="b"/>
              <a:pathLst>
                <a:path w="10517931" h="660400">
                  <a:moveTo>
                    <a:pt x="1039347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535940"/>
                  </a:lnTo>
                  <a:cubicBezTo>
                    <a:pt x="10517931" y="604520"/>
                    <a:pt x="10462051" y="660400"/>
                    <a:pt x="10393471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0383751" y="3512392"/>
            <a:ext cx="7076756" cy="636437"/>
            <a:chOff x="0" y="0"/>
            <a:chExt cx="10517931" cy="945914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0517931" cy="945914"/>
            </a:xfrm>
            <a:custGeom>
              <a:avLst/>
              <a:gdLst/>
              <a:ahLst/>
              <a:cxnLst/>
              <a:rect l="l" t="t" r="r" b="b"/>
              <a:pathLst>
                <a:path w="10517931" h="945914">
                  <a:moveTo>
                    <a:pt x="10393471" y="945914"/>
                  </a:moveTo>
                  <a:lnTo>
                    <a:pt x="124460" y="945914"/>
                  </a:lnTo>
                  <a:cubicBezTo>
                    <a:pt x="55880" y="945914"/>
                    <a:pt x="0" y="890034"/>
                    <a:pt x="0" y="8214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21454"/>
                  </a:lnTo>
                  <a:cubicBezTo>
                    <a:pt x="10517931" y="890034"/>
                    <a:pt x="10462051" y="945914"/>
                    <a:pt x="10393471" y="945914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0383751" y="6946228"/>
            <a:ext cx="7076756" cy="658867"/>
            <a:chOff x="0" y="0"/>
            <a:chExt cx="10517931" cy="979251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0517931" cy="979251"/>
            </a:xfrm>
            <a:custGeom>
              <a:avLst/>
              <a:gdLst/>
              <a:ahLst/>
              <a:cxnLst/>
              <a:rect l="l" t="t" r="r" b="b"/>
              <a:pathLst>
                <a:path w="10517931" h="979251">
                  <a:moveTo>
                    <a:pt x="10393471" y="979251"/>
                  </a:moveTo>
                  <a:lnTo>
                    <a:pt x="124460" y="979251"/>
                  </a:lnTo>
                  <a:cubicBezTo>
                    <a:pt x="55880" y="979251"/>
                    <a:pt x="0" y="923371"/>
                    <a:pt x="0" y="854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93471" y="0"/>
                  </a:lnTo>
                  <a:cubicBezTo>
                    <a:pt x="10462051" y="0"/>
                    <a:pt x="10517931" y="55880"/>
                    <a:pt x="10517931" y="124460"/>
                  </a:cubicBezTo>
                  <a:lnTo>
                    <a:pt x="10517931" y="854791"/>
                  </a:lnTo>
                  <a:cubicBezTo>
                    <a:pt x="10517931" y="923371"/>
                    <a:pt x="10462051" y="979251"/>
                    <a:pt x="10393471" y="979251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62" name="TextBox 62"/>
          <p:cNvSpPr txBox="1"/>
          <p:nvPr/>
        </p:nvSpPr>
        <p:spPr>
          <a:xfrm>
            <a:off x="10529291" y="3598474"/>
            <a:ext cx="6785677" cy="4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Registrar a documentação de responsabilidade técnica no conselho profissional respectivo;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529291" y="4402512"/>
            <a:ext cx="6785677" cy="24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Responder pela veracidade das informações técnicas fornecidas;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529291" y="5012264"/>
            <a:ext cx="6785677" cy="4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Informar seu contratante sobre quaisquer questões ou decisões que possam afetar a qualidade, os prazos e custos de seus serviços profissionais;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529291" y="5836032"/>
            <a:ext cx="6785677" cy="24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Obedecer a legislação vigente;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529291" y="6442452"/>
            <a:ext cx="6785677" cy="24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Assumir a responsabilidade pela orientação transmitida a seus contratantes;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0529291" y="7019419"/>
            <a:ext cx="6785677" cy="4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8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Roboto"/>
              </a:rPr>
              <a:t>Apresentar procuração de representante legal para atuar no processo de parcelamento o solo urbano.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588232" y="8575917"/>
            <a:ext cx="177600" cy="177600"/>
            <a:chOff x="0" y="0"/>
            <a:chExt cx="6350000" cy="6350000"/>
          </a:xfrm>
        </p:grpSpPr>
        <p:sp>
          <p:nvSpPr>
            <p:cNvPr id="69" name="Freeform 6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598587" y="7041394"/>
            <a:ext cx="177600" cy="177600"/>
            <a:chOff x="0" y="0"/>
            <a:chExt cx="6350000" cy="6350000"/>
          </a:xfrm>
        </p:grpSpPr>
        <p:sp>
          <p:nvSpPr>
            <p:cNvPr id="71" name="Freeform 7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72" name="AutoShape 72"/>
          <p:cNvSpPr/>
          <p:nvPr/>
        </p:nvSpPr>
        <p:spPr>
          <a:xfrm rot="-5400000">
            <a:off x="7624415" y="4880442"/>
            <a:ext cx="4752338" cy="0"/>
          </a:xfrm>
          <a:prstGeom prst="line">
            <a:avLst/>
          </a:prstGeom>
          <a:ln w="38100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73" name="Group 73"/>
          <p:cNvGrpSpPr/>
          <p:nvPr/>
        </p:nvGrpSpPr>
        <p:grpSpPr>
          <a:xfrm>
            <a:off x="9922139" y="3756308"/>
            <a:ext cx="177600" cy="177600"/>
            <a:chOff x="0" y="0"/>
            <a:chExt cx="6350000" cy="6350000"/>
          </a:xfrm>
        </p:grpSpPr>
        <p:sp>
          <p:nvSpPr>
            <p:cNvPr id="74" name="Freeform 7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9911784" y="4437613"/>
            <a:ext cx="177600" cy="177600"/>
            <a:chOff x="0" y="0"/>
            <a:chExt cx="6350000" cy="6350000"/>
          </a:xfrm>
        </p:grpSpPr>
        <p:sp>
          <p:nvSpPr>
            <p:cNvPr id="76" name="Freeform 7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9922139" y="5166814"/>
            <a:ext cx="177600" cy="177600"/>
            <a:chOff x="0" y="0"/>
            <a:chExt cx="6350000" cy="6350000"/>
          </a:xfrm>
        </p:grpSpPr>
        <p:sp>
          <p:nvSpPr>
            <p:cNvPr id="78" name="Freeform 7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9911784" y="5889599"/>
            <a:ext cx="177600" cy="177600"/>
            <a:chOff x="0" y="0"/>
            <a:chExt cx="6350000" cy="6350000"/>
          </a:xfrm>
        </p:grpSpPr>
        <p:sp>
          <p:nvSpPr>
            <p:cNvPr id="80" name="Freeform 8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9911784" y="6496019"/>
            <a:ext cx="177600" cy="177600"/>
            <a:chOff x="0" y="0"/>
            <a:chExt cx="6350000" cy="6350000"/>
          </a:xfrm>
        </p:grpSpPr>
        <p:sp>
          <p:nvSpPr>
            <p:cNvPr id="82" name="Freeform 8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9911784" y="7186861"/>
            <a:ext cx="177600" cy="177600"/>
            <a:chOff x="0" y="0"/>
            <a:chExt cx="6350000" cy="6350000"/>
          </a:xfrm>
        </p:grpSpPr>
        <p:sp>
          <p:nvSpPr>
            <p:cNvPr id="84" name="Freeform 8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20188" cy="10287000"/>
            <a:chOff x="0" y="0"/>
            <a:chExt cx="308510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5100" cy="3479800"/>
            </a:xfrm>
            <a:custGeom>
              <a:avLst/>
              <a:gdLst/>
              <a:ahLst/>
              <a:cxnLst/>
              <a:rect l="l" t="t" r="r" b="b"/>
              <a:pathLst>
                <a:path w="3085100" h="3479800">
                  <a:moveTo>
                    <a:pt x="0" y="0"/>
                  </a:moveTo>
                  <a:lnTo>
                    <a:pt x="3085100" y="0"/>
                  </a:lnTo>
                  <a:lnTo>
                    <a:pt x="30851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ACC40">
                <a:alpha val="69804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 rot="-5400000">
            <a:off x="2045809" y="6211639"/>
            <a:ext cx="4828227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2494273" y="3298061"/>
            <a:ext cx="3978923" cy="1583605"/>
            <a:chOff x="0" y="0"/>
            <a:chExt cx="4775745" cy="1900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5745" cy="1900739"/>
            </a:xfrm>
            <a:custGeom>
              <a:avLst/>
              <a:gdLst/>
              <a:ahLst/>
              <a:cxnLst/>
              <a:rect l="l" t="t" r="r" b="b"/>
              <a:pathLst>
                <a:path w="4775745" h="1900739">
                  <a:moveTo>
                    <a:pt x="4651284" y="1900739"/>
                  </a:moveTo>
                  <a:lnTo>
                    <a:pt x="124460" y="1900739"/>
                  </a:lnTo>
                  <a:cubicBezTo>
                    <a:pt x="55880" y="1900739"/>
                    <a:pt x="0" y="1844859"/>
                    <a:pt x="0" y="17762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1776279"/>
                  </a:lnTo>
                  <a:cubicBezTo>
                    <a:pt x="4775745" y="1844859"/>
                    <a:pt x="4719865" y="1900739"/>
                    <a:pt x="4651285" y="1900739"/>
                  </a:cubicBezTo>
                  <a:close/>
                </a:path>
              </a:pathLst>
            </a:custGeom>
            <a:solidFill>
              <a:srgbClr val="A6A6A6">
                <a:alpha val="94902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494273" y="5405334"/>
            <a:ext cx="3978923" cy="1583605"/>
            <a:chOff x="0" y="0"/>
            <a:chExt cx="4775745" cy="1900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75745" cy="1900739"/>
            </a:xfrm>
            <a:custGeom>
              <a:avLst/>
              <a:gdLst/>
              <a:ahLst/>
              <a:cxnLst/>
              <a:rect l="l" t="t" r="r" b="b"/>
              <a:pathLst>
                <a:path w="4775745" h="1900739">
                  <a:moveTo>
                    <a:pt x="4651284" y="1900739"/>
                  </a:moveTo>
                  <a:lnTo>
                    <a:pt x="124460" y="1900739"/>
                  </a:lnTo>
                  <a:cubicBezTo>
                    <a:pt x="55880" y="1900739"/>
                    <a:pt x="0" y="1844859"/>
                    <a:pt x="0" y="17762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1776279"/>
                  </a:lnTo>
                  <a:cubicBezTo>
                    <a:pt x="4775745" y="1844859"/>
                    <a:pt x="4719865" y="1900739"/>
                    <a:pt x="4651285" y="1900739"/>
                  </a:cubicBezTo>
                  <a:close/>
                </a:path>
              </a:pathLst>
            </a:custGeom>
            <a:solidFill>
              <a:srgbClr val="A6A6A6">
                <a:alpha val="94902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120188" y="0"/>
            <a:ext cx="9713671" cy="10287000"/>
            <a:chOff x="0" y="0"/>
            <a:chExt cx="3285859" cy="3479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5859" cy="3479800"/>
            </a:xfrm>
            <a:custGeom>
              <a:avLst/>
              <a:gdLst/>
              <a:ahLst/>
              <a:cxnLst/>
              <a:rect l="l" t="t" r="r" b="b"/>
              <a:pathLst>
                <a:path w="3285859" h="3479800">
                  <a:moveTo>
                    <a:pt x="0" y="0"/>
                  </a:moveTo>
                  <a:lnTo>
                    <a:pt x="3285859" y="0"/>
                  </a:lnTo>
                  <a:lnTo>
                    <a:pt x="328585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ACC40"/>
            </a:solidFill>
          </p:spPr>
        </p:sp>
      </p:grpSp>
      <p:sp>
        <p:nvSpPr>
          <p:cNvPr id="11" name="AutoShape 11"/>
          <p:cNvSpPr/>
          <p:nvPr/>
        </p:nvSpPr>
        <p:spPr>
          <a:xfrm rot="-5400000">
            <a:off x="11673651" y="6307352"/>
            <a:ext cx="5067212" cy="0"/>
          </a:xfrm>
          <a:prstGeom prst="line">
            <a:avLst/>
          </a:prstGeom>
          <a:ln w="4762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12236235" y="3303902"/>
            <a:ext cx="3894419" cy="1538290"/>
            <a:chOff x="0" y="0"/>
            <a:chExt cx="5192559" cy="205105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192559" cy="2051054"/>
              <a:chOff x="0" y="0"/>
              <a:chExt cx="4775745" cy="188641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775745" cy="1886413"/>
              </a:xfrm>
              <a:custGeom>
                <a:avLst/>
                <a:gdLst/>
                <a:ahLst/>
                <a:cxnLst/>
                <a:rect l="l" t="t" r="r" b="b"/>
                <a:pathLst>
                  <a:path w="4775745" h="1886413">
                    <a:moveTo>
                      <a:pt x="4651284" y="1886412"/>
                    </a:moveTo>
                    <a:lnTo>
                      <a:pt x="124460" y="1886412"/>
                    </a:lnTo>
                    <a:cubicBezTo>
                      <a:pt x="55880" y="1886412"/>
                      <a:pt x="0" y="1830532"/>
                      <a:pt x="0" y="176195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651285" y="0"/>
                    </a:lnTo>
                    <a:cubicBezTo>
                      <a:pt x="4719865" y="0"/>
                      <a:pt x="4775745" y="55880"/>
                      <a:pt x="4775745" y="124460"/>
                    </a:cubicBezTo>
                    <a:lnTo>
                      <a:pt x="4775745" y="1761953"/>
                    </a:lnTo>
                    <a:cubicBezTo>
                      <a:pt x="4775745" y="1830532"/>
                      <a:pt x="4719865" y="1886413"/>
                      <a:pt x="4651285" y="1886413"/>
                    </a:cubicBezTo>
                    <a:close/>
                  </a:path>
                </a:pathLst>
              </a:custGeom>
              <a:solidFill>
                <a:srgbClr val="A6A6A6">
                  <a:alpha val="94902"/>
                </a:srgbClr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64507" y="663835"/>
              <a:ext cx="4463545" cy="77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837">
                  <a:solidFill>
                    <a:srgbClr val="000000">
                      <a:alpha val="94902"/>
                    </a:srgbClr>
                  </a:solidFill>
                  <a:latin typeface="Klein"/>
                </a:rPr>
                <a:t>LEI COMPLEMENTAR Nº 950</a:t>
              </a:r>
            </a:p>
            <a:p>
              <a:pPr algn="ctr">
                <a:lnSpc>
                  <a:spcPts val="2388"/>
                </a:lnSpc>
              </a:pPr>
              <a:r>
                <a:rPr lang="en-US" sz="1837">
                  <a:solidFill>
                    <a:srgbClr val="000000">
                      <a:alpha val="94902"/>
                    </a:srgbClr>
                  </a:solidFill>
                  <a:latin typeface="Klein"/>
                </a:rPr>
                <a:t>DE 07 DE MARÇO DE 2019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543" y="1028700"/>
            <a:ext cx="5516383" cy="1024564"/>
            <a:chOff x="0" y="0"/>
            <a:chExt cx="6592289" cy="12243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92289" cy="1224393"/>
            </a:xfrm>
            <a:custGeom>
              <a:avLst/>
              <a:gdLst/>
              <a:ahLst/>
              <a:cxnLst/>
              <a:rect l="l" t="t" r="r" b="b"/>
              <a:pathLst>
                <a:path w="6592289" h="1224393">
                  <a:moveTo>
                    <a:pt x="6467829" y="1224393"/>
                  </a:moveTo>
                  <a:lnTo>
                    <a:pt x="124460" y="1224393"/>
                  </a:lnTo>
                  <a:cubicBezTo>
                    <a:pt x="55880" y="1224393"/>
                    <a:pt x="0" y="1168513"/>
                    <a:pt x="0" y="10999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67829" y="0"/>
                  </a:lnTo>
                  <a:cubicBezTo>
                    <a:pt x="6536409" y="0"/>
                    <a:pt x="6592289" y="55880"/>
                    <a:pt x="6592289" y="124460"/>
                  </a:cubicBezTo>
                  <a:lnTo>
                    <a:pt x="6592289" y="1099933"/>
                  </a:lnTo>
                  <a:cubicBezTo>
                    <a:pt x="6592289" y="1168513"/>
                    <a:pt x="6536409" y="1224393"/>
                    <a:pt x="6467829" y="1224393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153959" y="1028700"/>
            <a:ext cx="5516383" cy="1024564"/>
            <a:chOff x="0" y="0"/>
            <a:chExt cx="6592289" cy="12243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592289" cy="1224393"/>
            </a:xfrm>
            <a:custGeom>
              <a:avLst/>
              <a:gdLst/>
              <a:ahLst/>
              <a:cxnLst/>
              <a:rect l="l" t="t" r="r" b="b"/>
              <a:pathLst>
                <a:path w="6592289" h="1224393">
                  <a:moveTo>
                    <a:pt x="6467829" y="1224393"/>
                  </a:moveTo>
                  <a:lnTo>
                    <a:pt x="124460" y="1224393"/>
                  </a:lnTo>
                  <a:cubicBezTo>
                    <a:pt x="55880" y="1224393"/>
                    <a:pt x="0" y="1168513"/>
                    <a:pt x="0" y="10999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67829" y="0"/>
                  </a:lnTo>
                  <a:cubicBezTo>
                    <a:pt x="6536409" y="0"/>
                    <a:pt x="6592289" y="55880"/>
                    <a:pt x="6592289" y="124460"/>
                  </a:cubicBezTo>
                  <a:lnTo>
                    <a:pt x="6592289" y="1099933"/>
                  </a:lnTo>
                  <a:cubicBezTo>
                    <a:pt x="6592289" y="1168513"/>
                    <a:pt x="6536409" y="1224393"/>
                    <a:pt x="6467829" y="1224393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725543" y="7922969"/>
            <a:ext cx="5516383" cy="1453191"/>
            <a:chOff x="0" y="0"/>
            <a:chExt cx="6592289" cy="17366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92289" cy="1736619"/>
            </a:xfrm>
            <a:custGeom>
              <a:avLst/>
              <a:gdLst/>
              <a:ahLst/>
              <a:cxnLst/>
              <a:rect l="l" t="t" r="r" b="b"/>
              <a:pathLst>
                <a:path w="6592289" h="1736619">
                  <a:moveTo>
                    <a:pt x="6467829" y="1736619"/>
                  </a:moveTo>
                  <a:lnTo>
                    <a:pt x="124460" y="1736619"/>
                  </a:lnTo>
                  <a:cubicBezTo>
                    <a:pt x="55880" y="1736619"/>
                    <a:pt x="0" y="1680739"/>
                    <a:pt x="0" y="1612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67829" y="0"/>
                  </a:lnTo>
                  <a:cubicBezTo>
                    <a:pt x="6536409" y="0"/>
                    <a:pt x="6592289" y="55880"/>
                    <a:pt x="6592289" y="124460"/>
                  </a:cubicBezTo>
                  <a:lnTo>
                    <a:pt x="6592289" y="1612159"/>
                  </a:lnTo>
                  <a:cubicBezTo>
                    <a:pt x="6592289" y="1680739"/>
                    <a:pt x="6536409" y="1736619"/>
                    <a:pt x="6467829" y="1736619"/>
                  </a:cubicBezTo>
                  <a:close/>
                </a:path>
              </a:pathLst>
            </a:custGeom>
            <a:solidFill>
              <a:srgbClr val="3F76FD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1425253" y="7922969"/>
            <a:ext cx="5516383" cy="1453191"/>
            <a:chOff x="0" y="0"/>
            <a:chExt cx="6592289" cy="173661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592289" cy="1736619"/>
            </a:xfrm>
            <a:custGeom>
              <a:avLst/>
              <a:gdLst/>
              <a:ahLst/>
              <a:cxnLst/>
              <a:rect l="l" t="t" r="r" b="b"/>
              <a:pathLst>
                <a:path w="6592289" h="1736619">
                  <a:moveTo>
                    <a:pt x="6467829" y="1736619"/>
                  </a:moveTo>
                  <a:lnTo>
                    <a:pt x="124460" y="1736619"/>
                  </a:lnTo>
                  <a:cubicBezTo>
                    <a:pt x="55880" y="1736619"/>
                    <a:pt x="0" y="1680739"/>
                    <a:pt x="0" y="1612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67829" y="0"/>
                  </a:lnTo>
                  <a:cubicBezTo>
                    <a:pt x="6536409" y="0"/>
                    <a:pt x="6592289" y="55880"/>
                    <a:pt x="6592289" y="124460"/>
                  </a:cubicBezTo>
                  <a:lnTo>
                    <a:pt x="6592289" y="1612159"/>
                  </a:lnTo>
                  <a:cubicBezTo>
                    <a:pt x="6592289" y="1680739"/>
                    <a:pt x="6536409" y="1736619"/>
                    <a:pt x="6467829" y="1736619"/>
                  </a:cubicBezTo>
                  <a:close/>
                </a:path>
              </a:pathLst>
            </a:custGeom>
            <a:solidFill>
              <a:srgbClr val="3F76FD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2283860" y="5556178"/>
            <a:ext cx="3894419" cy="1549973"/>
            <a:chOff x="0" y="0"/>
            <a:chExt cx="4775745" cy="190073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775745" cy="1900739"/>
            </a:xfrm>
            <a:custGeom>
              <a:avLst/>
              <a:gdLst/>
              <a:ahLst/>
              <a:cxnLst/>
              <a:rect l="l" t="t" r="r" b="b"/>
              <a:pathLst>
                <a:path w="4775745" h="1900739">
                  <a:moveTo>
                    <a:pt x="4651284" y="1900739"/>
                  </a:moveTo>
                  <a:lnTo>
                    <a:pt x="124460" y="1900739"/>
                  </a:lnTo>
                  <a:cubicBezTo>
                    <a:pt x="55880" y="1900739"/>
                    <a:pt x="0" y="1844859"/>
                    <a:pt x="0" y="17762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1776279"/>
                  </a:lnTo>
                  <a:cubicBezTo>
                    <a:pt x="4775745" y="1844859"/>
                    <a:pt x="4719865" y="1900739"/>
                    <a:pt x="4651285" y="1900739"/>
                  </a:cubicBezTo>
                  <a:close/>
                </a:path>
              </a:pathLst>
            </a:custGeom>
            <a:solidFill>
              <a:srgbClr val="D9D9D9">
                <a:alpha val="94902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076543" y="1908564"/>
            <a:ext cx="2708801" cy="713585"/>
            <a:chOff x="0" y="0"/>
            <a:chExt cx="6592289" cy="17366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592289" cy="1736619"/>
            </a:xfrm>
            <a:custGeom>
              <a:avLst/>
              <a:gdLst/>
              <a:ahLst/>
              <a:cxnLst/>
              <a:rect l="l" t="t" r="r" b="b"/>
              <a:pathLst>
                <a:path w="6592289" h="1736619">
                  <a:moveTo>
                    <a:pt x="6467829" y="1736619"/>
                  </a:moveTo>
                  <a:lnTo>
                    <a:pt x="124460" y="1736619"/>
                  </a:lnTo>
                  <a:cubicBezTo>
                    <a:pt x="55880" y="1736619"/>
                    <a:pt x="0" y="1680739"/>
                    <a:pt x="0" y="1612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67829" y="0"/>
                  </a:lnTo>
                  <a:cubicBezTo>
                    <a:pt x="6536409" y="0"/>
                    <a:pt x="6592289" y="55880"/>
                    <a:pt x="6592289" y="124460"/>
                  </a:cubicBezTo>
                  <a:lnTo>
                    <a:pt x="6592289" y="1612159"/>
                  </a:lnTo>
                  <a:cubicBezTo>
                    <a:pt x="6592289" y="1680739"/>
                    <a:pt x="6536409" y="1736619"/>
                    <a:pt x="6467829" y="1736619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50499" y="1908564"/>
            <a:ext cx="2708801" cy="713585"/>
            <a:chOff x="0" y="0"/>
            <a:chExt cx="6592289" cy="173661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592289" cy="1736619"/>
            </a:xfrm>
            <a:custGeom>
              <a:avLst/>
              <a:gdLst/>
              <a:ahLst/>
              <a:cxnLst/>
              <a:rect l="l" t="t" r="r" b="b"/>
              <a:pathLst>
                <a:path w="6592289" h="1736619">
                  <a:moveTo>
                    <a:pt x="6467829" y="1736619"/>
                  </a:moveTo>
                  <a:lnTo>
                    <a:pt x="124460" y="1736619"/>
                  </a:lnTo>
                  <a:cubicBezTo>
                    <a:pt x="55880" y="1736619"/>
                    <a:pt x="0" y="1680739"/>
                    <a:pt x="0" y="1612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67829" y="0"/>
                  </a:lnTo>
                  <a:cubicBezTo>
                    <a:pt x="6536409" y="0"/>
                    <a:pt x="6592289" y="55880"/>
                    <a:pt x="6592289" y="124460"/>
                  </a:cubicBezTo>
                  <a:lnTo>
                    <a:pt x="6592289" y="1612159"/>
                  </a:lnTo>
                  <a:cubicBezTo>
                    <a:pt x="6592289" y="1680739"/>
                    <a:pt x="6536409" y="1736619"/>
                    <a:pt x="6467829" y="1736619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30" name="AutoShape 30"/>
          <p:cNvSpPr/>
          <p:nvPr/>
        </p:nvSpPr>
        <p:spPr>
          <a:xfrm rot="-5407957">
            <a:off x="3976674" y="5119743"/>
            <a:ext cx="10287028" cy="0"/>
          </a:xfrm>
          <a:prstGeom prst="line">
            <a:avLst/>
          </a:prstGeom>
          <a:ln w="47625" cap="rnd">
            <a:solidFill>
              <a:srgbClr val="F4F4F4">
                <a:alpha val="41961"/>
              </a:srgbClr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51228" y="4117069"/>
            <a:ext cx="1585543" cy="1585543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2773586" y="3795613"/>
            <a:ext cx="3420298" cy="61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877">
                <a:solidFill>
                  <a:srgbClr val="000000">
                    <a:alpha val="94902"/>
                  </a:srgbClr>
                </a:solidFill>
                <a:latin typeface="Klein"/>
              </a:rPr>
              <a:t>LEI FEDERAL Nº 6.766</a:t>
            </a:r>
          </a:p>
          <a:p>
            <a:pPr algn="ctr">
              <a:lnSpc>
                <a:spcPts val="2440"/>
              </a:lnSpc>
            </a:pPr>
            <a:r>
              <a:rPr lang="en-US" sz="1877">
                <a:solidFill>
                  <a:srgbClr val="000000">
                    <a:alpha val="94902"/>
                  </a:srgbClr>
                </a:solidFill>
                <a:latin typeface="Klein"/>
              </a:rPr>
              <a:t>DE 19 DE DEZEMBRO DE 1979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773586" y="5902887"/>
            <a:ext cx="3420298" cy="61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877">
                <a:solidFill>
                  <a:srgbClr val="000000">
                    <a:alpha val="94902"/>
                  </a:srgbClr>
                </a:solidFill>
                <a:latin typeface="Klein"/>
              </a:rPr>
              <a:t>LEI COMPLEMENTAR Nº 992</a:t>
            </a:r>
          </a:p>
          <a:p>
            <a:pPr algn="ctr">
              <a:lnSpc>
                <a:spcPts val="2440"/>
              </a:lnSpc>
            </a:pPr>
            <a:r>
              <a:rPr lang="en-US" sz="1877">
                <a:solidFill>
                  <a:srgbClr val="000000">
                    <a:alpha val="94902"/>
                  </a:srgbClr>
                </a:solidFill>
                <a:latin typeface="Klein"/>
              </a:rPr>
              <a:t>DE 28 DE DEZEMBRO DE 1995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536525" y="1264757"/>
            <a:ext cx="3894419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</a:pPr>
            <a:r>
              <a:rPr lang="en-US" sz="3000" spc="30">
                <a:solidFill>
                  <a:srgbClr val="FEFEFD"/>
                </a:solidFill>
                <a:latin typeface="Klein Bold"/>
              </a:rPr>
              <a:t>LEGISLAÇÃO ATUAL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964941" y="1264757"/>
            <a:ext cx="3894419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</a:pPr>
            <a:r>
              <a:rPr lang="en-US" sz="3000" spc="30">
                <a:solidFill>
                  <a:srgbClr val="FEFEFD"/>
                </a:solidFill>
                <a:latin typeface="Klein Bold"/>
              </a:rPr>
              <a:t>LEGISLAÇÃO NOVA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880437" y="8230465"/>
            <a:ext cx="460601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4F4F4"/>
                </a:solidFill>
                <a:latin typeface="Klein"/>
              </a:rPr>
              <a:t>NORMAS ADEQUADAS À REALIDADE DO </a:t>
            </a:r>
            <a:r>
              <a:rPr lang="en-US" sz="2000">
                <a:solidFill>
                  <a:srgbClr val="F4F4F4"/>
                </a:solidFill>
                <a:latin typeface="Klein Bold"/>
              </a:rPr>
              <a:t>DISTRITO FEDERAL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180727" y="8230465"/>
            <a:ext cx="460601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4F4F4"/>
                </a:solidFill>
                <a:latin typeface="Klein"/>
              </a:rPr>
              <a:t>NORMAS GERAIS SOBRE PARCELAMENTO DO SOLO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557241" y="6027194"/>
            <a:ext cx="3347659" cy="63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1937">
                <a:solidFill>
                  <a:srgbClr val="000000">
                    <a:alpha val="94902"/>
                  </a:srgbClr>
                </a:solidFill>
                <a:latin typeface="Klein Bold"/>
              </a:rPr>
              <a:t>PLC</a:t>
            </a:r>
          </a:p>
          <a:p>
            <a:pPr algn="ctr">
              <a:lnSpc>
                <a:spcPts val="2518"/>
              </a:lnSpc>
            </a:pPr>
            <a:r>
              <a:rPr lang="en-US" sz="1937">
                <a:solidFill>
                  <a:srgbClr val="000000">
                    <a:alpha val="94902"/>
                  </a:srgbClr>
                </a:solidFill>
                <a:latin typeface="Klein Bold"/>
              </a:rPr>
              <a:t>PARCELAMENTO DO SOLO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576402" y="2056759"/>
            <a:ext cx="1709085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2400" spc="24">
                <a:solidFill>
                  <a:srgbClr val="FEFEFD"/>
                </a:solidFill>
                <a:latin typeface="Klein"/>
              </a:rPr>
              <a:t>GERAL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050357" y="2056759"/>
            <a:ext cx="1709085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2400" spc="24">
                <a:solidFill>
                  <a:srgbClr val="FEFEFD"/>
                </a:solidFill>
                <a:latin typeface="Klein"/>
              </a:rPr>
              <a:t>ESPECÍFICA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300" b="1117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44443" y="3139103"/>
            <a:ext cx="13599114" cy="164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59"/>
              </a:lnSpc>
            </a:pPr>
            <a:r>
              <a:rPr lang="en-US" sz="13437">
                <a:solidFill>
                  <a:srgbClr val="FFFFFF"/>
                </a:solidFill>
                <a:latin typeface="Moontime"/>
              </a:rPr>
              <a:t>Obrigado!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92349" y="9258300"/>
            <a:ext cx="566951" cy="56695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57637" y="5218024"/>
            <a:ext cx="11572726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ns"/>
              </a:rPr>
              <a:t>SUBSECRETARIA DE PARCELAMENTOS E REGULARIZAÇÃO FUNDIÁRIA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ns"/>
              </a:rPr>
              <a:t>SECRETARIA EXECUTIVA DE LICENCIAMENTO E REGULARIZAÇÃO FUNDIÁRIA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6196">
            <a:off x="3853361" y="3410112"/>
            <a:ext cx="11865115" cy="0"/>
          </a:xfrm>
          <a:prstGeom prst="line">
            <a:avLst/>
          </a:prstGeom>
          <a:ln w="38100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051559" y="2569365"/>
            <a:ext cx="4188439" cy="1666992"/>
            <a:chOff x="0" y="0"/>
            <a:chExt cx="4775745" cy="19007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75745" cy="1900739"/>
            </a:xfrm>
            <a:custGeom>
              <a:avLst/>
              <a:gdLst/>
              <a:ahLst/>
              <a:cxnLst/>
              <a:rect l="l" t="t" r="r" b="b"/>
              <a:pathLst>
                <a:path w="4775745" h="1900739">
                  <a:moveTo>
                    <a:pt x="4651284" y="1900739"/>
                  </a:moveTo>
                  <a:lnTo>
                    <a:pt x="124460" y="1900739"/>
                  </a:lnTo>
                  <a:cubicBezTo>
                    <a:pt x="55880" y="1900739"/>
                    <a:pt x="0" y="1844859"/>
                    <a:pt x="0" y="17762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1776279"/>
                  </a:lnTo>
                  <a:cubicBezTo>
                    <a:pt x="4775745" y="1844859"/>
                    <a:pt x="4719865" y="1900739"/>
                    <a:pt x="4651285" y="190073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164449" y="2569365"/>
            <a:ext cx="4188439" cy="1666992"/>
            <a:chOff x="0" y="0"/>
            <a:chExt cx="4775745" cy="1900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5745" cy="1900739"/>
            </a:xfrm>
            <a:custGeom>
              <a:avLst/>
              <a:gdLst/>
              <a:ahLst/>
              <a:cxnLst/>
              <a:rect l="l" t="t" r="r" b="b"/>
              <a:pathLst>
                <a:path w="4775745" h="1900739">
                  <a:moveTo>
                    <a:pt x="4651284" y="1900739"/>
                  </a:moveTo>
                  <a:lnTo>
                    <a:pt x="124460" y="1900739"/>
                  </a:lnTo>
                  <a:cubicBezTo>
                    <a:pt x="55880" y="1900739"/>
                    <a:pt x="0" y="1844859"/>
                    <a:pt x="0" y="17762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1776279"/>
                  </a:lnTo>
                  <a:cubicBezTo>
                    <a:pt x="4775745" y="1844859"/>
                    <a:pt x="4719865" y="1900739"/>
                    <a:pt x="4651285" y="190073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108004" y="2569365"/>
            <a:ext cx="4188439" cy="1666992"/>
            <a:chOff x="0" y="0"/>
            <a:chExt cx="4775745" cy="1900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75745" cy="1900739"/>
            </a:xfrm>
            <a:custGeom>
              <a:avLst/>
              <a:gdLst/>
              <a:ahLst/>
              <a:cxnLst/>
              <a:rect l="l" t="t" r="r" b="b"/>
              <a:pathLst>
                <a:path w="4775745" h="1900739">
                  <a:moveTo>
                    <a:pt x="4651284" y="1900739"/>
                  </a:moveTo>
                  <a:lnTo>
                    <a:pt x="124460" y="1900739"/>
                  </a:lnTo>
                  <a:cubicBezTo>
                    <a:pt x="55880" y="1900739"/>
                    <a:pt x="0" y="1844859"/>
                    <a:pt x="0" y="17762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1776279"/>
                  </a:lnTo>
                  <a:cubicBezTo>
                    <a:pt x="4775745" y="1844859"/>
                    <a:pt x="4719865" y="1900739"/>
                    <a:pt x="4651285" y="190073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98808" y="5143500"/>
            <a:ext cx="15806831" cy="609110"/>
            <a:chOff x="0" y="0"/>
            <a:chExt cx="17137851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37852" cy="660400"/>
            </a:xfrm>
            <a:custGeom>
              <a:avLst/>
              <a:gdLst/>
              <a:ahLst/>
              <a:cxnLst/>
              <a:rect l="l" t="t" r="r" b="b"/>
              <a:pathLst>
                <a:path w="17137852" h="660400">
                  <a:moveTo>
                    <a:pt x="1701339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013391" y="0"/>
                  </a:lnTo>
                  <a:cubicBezTo>
                    <a:pt x="17081971" y="0"/>
                    <a:pt x="17137852" y="55880"/>
                    <a:pt x="17137852" y="124460"/>
                  </a:cubicBezTo>
                  <a:lnTo>
                    <a:pt x="17137852" y="535940"/>
                  </a:lnTo>
                  <a:cubicBezTo>
                    <a:pt x="17137852" y="604520"/>
                    <a:pt x="17081971" y="660400"/>
                    <a:pt x="17013391" y="660400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16608" y="6349964"/>
            <a:ext cx="5016452" cy="2908336"/>
            <a:chOff x="0" y="0"/>
            <a:chExt cx="5137235" cy="29783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37235" cy="2978361"/>
            </a:xfrm>
            <a:custGeom>
              <a:avLst/>
              <a:gdLst/>
              <a:ahLst/>
              <a:cxnLst/>
              <a:rect l="l" t="t" r="r" b="b"/>
              <a:pathLst>
                <a:path w="5137235" h="2978361">
                  <a:moveTo>
                    <a:pt x="5012775" y="2978361"/>
                  </a:moveTo>
                  <a:lnTo>
                    <a:pt x="124460" y="2978361"/>
                  </a:lnTo>
                  <a:cubicBezTo>
                    <a:pt x="55880" y="2978361"/>
                    <a:pt x="0" y="2922481"/>
                    <a:pt x="0" y="28539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12775" y="0"/>
                  </a:lnTo>
                  <a:cubicBezTo>
                    <a:pt x="5081355" y="0"/>
                    <a:pt x="5137235" y="55880"/>
                    <a:pt x="5137235" y="124460"/>
                  </a:cubicBezTo>
                  <a:lnTo>
                    <a:pt x="5137235" y="2853901"/>
                  </a:lnTo>
                  <a:cubicBezTo>
                    <a:pt x="5137235" y="2922481"/>
                    <a:pt x="5081355" y="2978361"/>
                    <a:pt x="5012775" y="2978361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737620" y="6349964"/>
            <a:ext cx="5016452" cy="2908336"/>
            <a:chOff x="0" y="0"/>
            <a:chExt cx="5137235" cy="29783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37235" cy="2978361"/>
            </a:xfrm>
            <a:custGeom>
              <a:avLst/>
              <a:gdLst/>
              <a:ahLst/>
              <a:cxnLst/>
              <a:rect l="l" t="t" r="r" b="b"/>
              <a:pathLst>
                <a:path w="5137235" h="2978361">
                  <a:moveTo>
                    <a:pt x="5012775" y="2978361"/>
                  </a:moveTo>
                  <a:lnTo>
                    <a:pt x="124460" y="2978361"/>
                  </a:lnTo>
                  <a:cubicBezTo>
                    <a:pt x="55880" y="2978361"/>
                    <a:pt x="0" y="2922481"/>
                    <a:pt x="0" y="28539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12775" y="0"/>
                  </a:lnTo>
                  <a:cubicBezTo>
                    <a:pt x="5081355" y="0"/>
                    <a:pt x="5137235" y="55880"/>
                    <a:pt x="5137235" y="124460"/>
                  </a:cubicBezTo>
                  <a:lnTo>
                    <a:pt x="5137235" y="2853901"/>
                  </a:lnTo>
                  <a:cubicBezTo>
                    <a:pt x="5137235" y="2922481"/>
                    <a:pt x="5081355" y="2978361"/>
                    <a:pt x="5012775" y="2978361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089187" y="6349964"/>
            <a:ext cx="5016452" cy="2908336"/>
            <a:chOff x="0" y="0"/>
            <a:chExt cx="5137235" cy="29783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37235" cy="2978361"/>
            </a:xfrm>
            <a:custGeom>
              <a:avLst/>
              <a:gdLst/>
              <a:ahLst/>
              <a:cxnLst/>
              <a:rect l="l" t="t" r="r" b="b"/>
              <a:pathLst>
                <a:path w="5137235" h="2978361">
                  <a:moveTo>
                    <a:pt x="5012775" y="2978361"/>
                  </a:moveTo>
                  <a:lnTo>
                    <a:pt x="124460" y="2978361"/>
                  </a:lnTo>
                  <a:cubicBezTo>
                    <a:pt x="55880" y="2978361"/>
                    <a:pt x="0" y="2922481"/>
                    <a:pt x="0" y="28539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12775" y="0"/>
                  </a:lnTo>
                  <a:cubicBezTo>
                    <a:pt x="5081355" y="0"/>
                    <a:pt x="5137235" y="55880"/>
                    <a:pt x="5137235" y="124460"/>
                  </a:cubicBezTo>
                  <a:lnTo>
                    <a:pt x="5137235" y="2853901"/>
                  </a:lnTo>
                  <a:cubicBezTo>
                    <a:pt x="5137235" y="2922481"/>
                    <a:pt x="5081355" y="2978361"/>
                    <a:pt x="5012775" y="2978361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76972" y="8977249"/>
            <a:ext cx="787964" cy="78796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81093" y="8977249"/>
            <a:ext cx="787964" cy="78796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82361" y="1038225"/>
            <a:ext cx="15923279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99">
                <a:solidFill>
                  <a:srgbClr val="000000"/>
                </a:solidFill>
                <a:latin typeface="Klein Bold"/>
              </a:rPr>
              <a:t>O Projeto de Lei Complementar – PLC estabelece os procedimentos para o parcelamento do solo urbano no Distrito Federal, observadas: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45579" y="3091621"/>
            <a:ext cx="3600399" cy="65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8"/>
              </a:lnSpc>
            </a:pPr>
            <a:r>
              <a:rPr lang="en-US" sz="1975">
                <a:solidFill>
                  <a:srgbClr val="000000"/>
                </a:solidFill>
                <a:latin typeface="Klein Bold"/>
              </a:rPr>
              <a:t>LEI FEDERAL Nº 6.766</a:t>
            </a:r>
          </a:p>
          <a:p>
            <a:pPr algn="ctr">
              <a:lnSpc>
                <a:spcPts val="2568"/>
              </a:lnSpc>
            </a:pPr>
            <a:r>
              <a:rPr lang="en-US" sz="1975">
                <a:solidFill>
                  <a:srgbClr val="000000"/>
                </a:solidFill>
                <a:latin typeface="Klein Bold"/>
              </a:rPr>
              <a:t>DE 19 DE DEZEMBRO DE 1979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97672" y="3091621"/>
            <a:ext cx="3521994" cy="65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8"/>
              </a:lnSpc>
            </a:pPr>
            <a:r>
              <a:rPr lang="en-US" sz="1975">
                <a:solidFill>
                  <a:srgbClr val="000000"/>
                </a:solidFill>
                <a:latin typeface="Klein Bold"/>
              </a:rPr>
              <a:t>LEI FEDERAL Nº 10.257</a:t>
            </a:r>
          </a:p>
          <a:p>
            <a:pPr algn="ctr">
              <a:lnSpc>
                <a:spcPts val="2568"/>
              </a:lnSpc>
            </a:pPr>
            <a:r>
              <a:rPr lang="en-US" sz="1975">
                <a:solidFill>
                  <a:srgbClr val="000000"/>
                </a:solidFill>
                <a:latin typeface="Klein Bold"/>
              </a:rPr>
              <a:t>DE 10 DE JULHO DE 2001.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75472" y="3091621"/>
            <a:ext cx="3653502" cy="65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8"/>
              </a:lnSpc>
            </a:pPr>
            <a:r>
              <a:rPr lang="en-US" sz="1975">
                <a:solidFill>
                  <a:srgbClr val="000000"/>
                </a:solidFill>
                <a:latin typeface="Klein Bold"/>
              </a:rPr>
              <a:t>LEI COMPLEMENTAR Nº 803</a:t>
            </a:r>
          </a:p>
          <a:p>
            <a:pPr algn="ctr">
              <a:lnSpc>
                <a:spcPts val="2568"/>
              </a:lnSpc>
            </a:pPr>
            <a:r>
              <a:rPr lang="en-US" sz="1975">
                <a:solidFill>
                  <a:srgbClr val="000000"/>
                </a:solidFill>
                <a:latin typeface="Klein Bold"/>
              </a:rPr>
              <a:t>DE 25 DE ABRIL DE 2009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25093" y="5186189"/>
            <a:ext cx="14674216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9"/>
              </a:lnSpc>
            </a:pPr>
            <a:r>
              <a:rPr lang="en-US" sz="3399" spc="33">
                <a:solidFill>
                  <a:srgbClr val="FEFEFD"/>
                </a:solidFill>
                <a:latin typeface="Klein Bold"/>
              </a:rPr>
              <a:t>APLICAÇÃO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45276" y="6892589"/>
            <a:ext cx="4159117" cy="175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9"/>
              </a:lnSpc>
            </a:pPr>
            <a:r>
              <a:rPr lang="en-US" sz="1899">
                <a:solidFill>
                  <a:srgbClr val="F8F4EB"/>
                </a:solidFill>
                <a:latin typeface="Klein"/>
              </a:rPr>
              <a:t>É admitido apenas nas áreas inseridas na macrozona urbana nos termos do PDOT, podendo ser realizado em áreas públicas ou particulares.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66287" y="6892589"/>
            <a:ext cx="4159117" cy="175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9"/>
              </a:lnSpc>
            </a:pPr>
            <a:r>
              <a:rPr lang="en-US" sz="1899">
                <a:solidFill>
                  <a:srgbClr val="F8F4EB"/>
                </a:solidFill>
                <a:latin typeface="Klein"/>
              </a:rPr>
              <a:t>Autoriza o reparcelamento e a alteração de lote integrante de parcelamento do solo urbano registrado em cartório de registro de imóveis.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17855" y="6474442"/>
            <a:ext cx="4159117" cy="259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F8F4EB"/>
                </a:solidFill>
                <a:latin typeface="Klein"/>
              </a:rPr>
              <a:t>Não estão sujeitas às disposições desta Lei Complementar as áreas integrantes da Estratégia de Regularização Fundiária previstas no PDOT, antes que seja efetuado o registro cartorial do parcelamento, que são tratadas em legislação própria.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46016" y="8905222"/>
            <a:ext cx="787964" cy="7879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300985" y="5153474"/>
            <a:ext cx="10257527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-491469" y="-392096"/>
            <a:ext cx="6916455" cy="10822480"/>
            <a:chOff x="0" y="0"/>
            <a:chExt cx="9889901" cy="15475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89901" cy="15475161"/>
            </a:xfrm>
            <a:custGeom>
              <a:avLst/>
              <a:gdLst/>
              <a:ahLst/>
              <a:cxnLst/>
              <a:rect l="l" t="t" r="r" b="b"/>
              <a:pathLst>
                <a:path w="9889901" h="15475161">
                  <a:moveTo>
                    <a:pt x="9765441" y="15475161"/>
                  </a:moveTo>
                  <a:lnTo>
                    <a:pt x="124460" y="15475161"/>
                  </a:lnTo>
                  <a:cubicBezTo>
                    <a:pt x="55880" y="15475161"/>
                    <a:pt x="0" y="15419281"/>
                    <a:pt x="0" y="153507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65441" y="0"/>
                  </a:lnTo>
                  <a:cubicBezTo>
                    <a:pt x="9834021" y="0"/>
                    <a:pt x="9889901" y="55880"/>
                    <a:pt x="9889901" y="124460"/>
                  </a:cubicBezTo>
                  <a:lnTo>
                    <a:pt x="9889901" y="15350700"/>
                  </a:lnTo>
                  <a:cubicBezTo>
                    <a:pt x="9889901" y="15419281"/>
                    <a:pt x="9834021" y="15475161"/>
                    <a:pt x="9765441" y="15475161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687897" y="419252"/>
            <a:ext cx="4571403" cy="3222593"/>
            <a:chOff x="0" y="0"/>
            <a:chExt cx="6536690" cy="46080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36691" cy="4608014"/>
            </a:xfrm>
            <a:custGeom>
              <a:avLst/>
              <a:gdLst/>
              <a:ahLst/>
              <a:cxnLst/>
              <a:rect l="l" t="t" r="r" b="b"/>
              <a:pathLst>
                <a:path w="6536691" h="4608014">
                  <a:moveTo>
                    <a:pt x="6412230" y="4608014"/>
                  </a:moveTo>
                  <a:lnTo>
                    <a:pt x="124460" y="4608014"/>
                  </a:lnTo>
                  <a:cubicBezTo>
                    <a:pt x="55880" y="4608014"/>
                    <a:pt x="0" y="4552135"/>
                    <a:pt x="0" y="44835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4483555"/>
                  </a:lnTo>
                  <a:cubicBezTo>
                    <a:pt x="6536691" y="4552135"/>
                    <a:pt x="6480811" y="4608014"/>
                    <a:pt x="6412231" y="4608014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06774" y="419252"/>
            <a:ext cx="4571403" cy="2275620"/>
            <a:chOff x="0" y="0"/>
            <a:chExt cx="6536690" cy="32539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36691" cy="3253929"/>
            </a:xfrm>
            <a:custGeom>
              <a:avLst/>
              <a:gdLst/>
              <a:ahLst/>
              <a:cxnLst/>
              <a:rect l="l" t="t" r="r" b="b"/>
              <a:pathLst>
                <a:path w="6536691" h="3253929">
                  <a:moveTo>
                    <a:pt x="6412230" y="3253929"/>
                  </a:moveTo>
                  <a:lnTo>
                    <a:pt x="124460" y="3253929"/>
                  </a:lnTo>
                  <a:cubicBezTo>
                    <a:pt x="55880" y="3253929"/>
                    <a:pt x="0" y="3198049"/>
                    <a:pt x="0" y="3129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3129469"/>
                  </a:lnTo>
                  <a:cubicBezTo>
                    <a:pt x="6536691" y="3198049"/>
                    <a:pt x="6480811" y="3253929"/>
                    <a:pt x="6412231" y="3253929"/>
                  </a:cubicBezTo>
                  <a:close/>
                </a:path>
              </a:pathLst>
            </a:custGeom>
            <a:solidFill>
              <a:srgbClr val="FFC73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687897" y="3960101"/>
            <a:ext cx="4571403" cy="3197421"/>
            <a:chOff x="0" y="0"/>
            <a:chExt cx="6536690" cy="45720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536691" cy="4572022"/>
            </a:xfrm>
            <a:custGeom>
              <a:avLst/>
              <a:gdLst/>
              <a:ahLst/>
              <a:cxnLst/>
              <a:rect l="l" t="t" r="r" b="b"/>
              <a:pathLst>
                <a:path w="6536691" h="4572022">
                  <a:moveTo>
                    <a:pt x="6412230" y="4572021"/>
                  </a:moveTo>
                  <a:lnTo>
                    <a:pt x="124460" y="4572021"/>
                  </a:lnTo>
                  <a:cubicBezTo>
                    <a:pt x="55880" y="4572021"/>
                    <a:pt x="0" y="4516141"/>
                    <a:pt x="0" y="44475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4447561"/>
                  </a:lnTo>
                  <a:cubicBezTo>
                    <a:pt x="6536691" y="4516141"/>
                    <a:pt x="6480811" y="4572022"/>
                    <a:pt x="6412231" y="4572022"/>
                  </a:cubicBezTo>
                  <a:close/>
                </a:path>
              </a:pathLst>
            </a:custGeom>
            <a:solidFill>
              <a:srgbClr val="FFC73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506774" y="3147245"/>
            <a:ext cx="4571403" cy="3180277"/>
            <a:chOff x="0" y="0"/>
            <a:chExt cx="6536690" cy="45475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36691" cy="4547506"/>
            </a:xfrm>
            <a:custGeom>
              <a:avLst/>
              <a:gdLst/>
              <a:ahLst/>
              <a:cxnLst/>
              <a:rect l="l" t="t" r="r" b="b"/>
              <a:pathLst>
                <a:path w="6536691" h="4547506">
                  <a:moveTo>
                    <a:pt x="6412230" y="4547506"/>
                  </a:moveTo>
                  <a:lnTo>
                    <a:pt x="124460" y="4547506"/>
                  </a:lnTo>
                  <a:cubicBezTo>
                    <a:pt x="55880" y="4547506"/>
                    <a:pt x="0" y="4491626"/>
                    <a:pt x="0" y="44230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4423046"/>
                  </a:lnTo>
                  <a:cubicBezTo>
                    <a:pt x="6536691" y="4491626"/>
                    <a:pt x="6480811" y="4547506"/>
                    <a:pt x="6412231" y="4547506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897158" y="3410966"/>
            <a:ext cx="3790637" cy="291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FFFFFF"/>
                </a:solidFill>
                <a:latin typeface="Klein Bold"/>
              </a:rPr>
              <a:t>Garantir a articulação das vias internas a serem criadas no parcelamento com as vias adjacentes oficiais, existentes ou projetadas, integrando-as com o sistema viário da região e harmonizando-as com a topografia local; </a:t>
            </a:r>
          </a:p>
          <a:p>
            <a:pPr algn="ctr">
              <a:lnSpc>
                <a:spcPts val="2550"/>
              </a:lnSpc>
            </a:pPr>
            <a:endParaRPr lang="en-US" sz="1700">
              <a:solidFill>
                <a:srgbClr val="FFFFFF"/>
              </a:solidFill>
              <a:latin typeface="Klein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506774" y="6732491"/>
            <a:ext cx="4571403" cy="3029183"/>
            <a:chOff x="0" y="0"/>
            <a:chExt cx="6536690" cy="43314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536691" cy="4331457"/>
            </a:xfrm>
            <a:custGeom>
              <a:avLst/>
              <a:gdLst/>
              <a:ahLst/>
              <a:cxnLst/>
              <a:rect l="l" t="t" r="r" b="b"/>
              <a:pathLst>
                <a:path w="6536691" h="4331457">
                  <a:moveTo>
                    <a:pt x="6412230" y="4331457"/>
                  </a:moveTo>
                  <a:lnTo>
                    <a:pt x="124460" y="4331457"/>
                  </a:lnTo>
                  <a:cubicBezTo>
                    <a:pt x="55880" y="4331457"/>
                    <a:pt x="0" y="4275577"/>
                    <a:pt x="0" y="42069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4206997"/>
                  </a:lnTo>
                  <a:cubicBezTo>
                    <a:pt x="6536691" y="4275577"/>
                    <a:pt x="6480811" y="4331457"/>
                    <a:pt x="6412231" y="4331457"/>
                  </a:cubicBezTo>
                  <a:close/>
                </a:path>
              </a:pathLst>
            </a:custGeom>
            <a:solidFill>
              <a:srgbClr val="FFC733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3609" y="4441793"/>
            <a:ext cx="1030181" cy="103018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688126" y="4576231"/>
            <a:ext cx="4390661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40"/>
              </a:lnSpc>
            </a:pPr>
            <a:r>
              <a:rPr lang="en-US" sz="5700">
                <a:solidFill>
                  <a:srgbClr val="FEFEFD"/>
                </a:solidFill>
                <a:latin typeface="Klein Bold"/>
              </a:rPr>
              <a:t>REQUISITOS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78280" y="725290"/>
            <a:ext cx="3790637" cy="291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FFFFFF"/>
                </a:solidFill>
                <a:latin typeface="Klein Bold"/>
              </a:rPr>
              <a:t>Reservar, obrigatoriamente, faixa não edificável de, no mínimo, 15 (quinze) metros de cada lado ao longo das margens das águas correntes e dormentes contados a partir da borda da calha do leito regular, e da faixa de domínio das ferrovias; </a:t>
            </a:r>
          </a:p>
          <a:p>
            <a:pPr algn="ctr">
              <a:lnSpc>
                <a:spcPts val="2550"/>
              </a:lnSpc>
            </a:pPr>
            <a:endParaRPr lang="en-US" sz="170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97158" y="722483"/>
            <a:ext cx="3790637" cy="192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7"/>
              </a:lnSpc>
            </a:pPr>
            <a:r>
              <a:rPr lang="en-US" sz="1725">
                <a:solidFill>
                  <a:srgbClr val="000000"/>
                </a:solidFill>
                <a:latin typeface="Klein Bold"/>
              </a:rPr>
              <a:t>Respeitar a faixa não edificável ao longo das faixas de domínio público das rodovias reservando, no mínimo, 5 (cinco) metros de área pública de cada lado; </a:t>
            </a:r>
          </a:p>
          <a:p>
            <a:pPr>
              <a:lnSpc>
                <a:spcPts val="2587"/>
              </a:lnSpc>
            </a:pPr>
            <a:endParaRPr lang="en-US" sz="1725">
              <a:solidFill>
                <a:srgbClr val="000000"/>
              </a:solidFill>
              <a:latin typeface="Klei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078280" y="4223823"/>
            <a:ext cx="3790637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000000"/>
                </a:solidFill>
                <a:latin typeface="Klein Bold"/>
              </a:rPr>
              <a:t>Respeitar as áreas de preservação permanente de cursos d’água naturais perenes e intermitentes e as áreas no entorno de lagos e lagoas naturais e de nascentes definidas pela legislação federal, sem prejuízo de demais exigências previstas em legislação específica;</a:t>
            </a:r>
          </a:p>
          <a:p>
            <a:pPr>
              <a:lnSpc>
                <a:spcPts val="2700"/>
              </a:lnSpc>
            </a:pPr>
            <a:endParaRPr lang="en-US" sz="1700">
              <a:solidFill>
                <a:srgbClr val="000000"/>
              </a:solidFill>
              <a:latin typeface="Klein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897158" y="6980666"/>
            <a:ext cx="3790637" cy="291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000000"/>
                </a:solidFill>
                <a:latin typeface="Klein Bold"/>
              </a:rPr>
              <a:t>Atender às diretrizes urbanísticas quanto à proporcionalidade entre as áreas destinadas aos sistemas de circulação, equipamentos públicos e espaços livres de uso público, e a densidade da ocupação prevista pelo plano diretor;</a:t>
            </a:r>
          </a:p>
          <a:p>
            <a:pPr algn="ctr">
              <a:lnSpc>
                <a:spcPts val="2550"/>
              </a:lnSpc>
            </a:pPr>
            <a:endParaRPr lang="en-US" sz="1700">
              <a:solidFill>
                <a:srgbClr val="000000"/>
              </a:solidFill>
              <a:latin typeface="Klein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2687897" y="7486055"/>
            <a:ext cx="4571403" cy="2275620"/>
            <a:chOff x="0" y="0"/>
            <a:chExt cx="6536690" cy="325392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536691" cy="3253929"/>
            </a:xfrm>
            <a:custGeom>
              <a:avLst/>
              <a:gdLst/>
              <a:ahLst/>
              <a:cxnLst/>
              <a:rect l="l" t="t" r="r" b="b"/>
              <a:pathLst>
                <a:path w="6536691" h="3253929">
                  <a:moveTo>
                    <a:pt x="6412230" y="3253929"/>
                  </a:moveTo>
                  <a:lnTo>
                    <a:pt x="124460" y="3253929"/>
                  </a:lnTo>
                  <a:cubicBezTo>
                    <a:pt x="55880" y="3253929"/>
                    <a:pt x="0" y="3198049"/>
                    <a:pt x="0" y="3129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3129469"/>
                  </a:lnTo>
                  <a:cubicBezTo>
                    <a:pt x="6536691" y="3198049"/>
                    <a:pt x="6480811" y="3253929"/>
                    <a:pt x="6412231" y="3253929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2987566" y="7941875"/>
            <a:ext cx="3972065" cy="129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FEFEFD"/>
                </a:solidFill>
                <a:latin typeface="Klein Bold"/>
              </a:rPr>
              <a:t>Devem ser observadas as diretrizes previstas pelo Zoneamento Ecológico-Econômico - ZEE, quando aplicável e tecnicamente possível.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87191" y="9268912"/>
            <a:ext cx="563450" cy="4927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300985" y="5153474"/>
            <a:ext cx="10257527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-491469" y="-392096"/>
            <a:ext cx="6916455" cy="10822480"/>
            <a:chOff x="0" y="0"/>
            <a:chExt cx="9889901" cy="15475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89901" cy="15475161"/>
            </a:xfrm>
            <a:custGeom>
              <a:avLst/>
              <a:gdLst/>
              <a:ahLst/>
              <a:cxnLst/>
              <a:rect l="l" t="t" r="r" b="b"/>
              <a:pathLst>
                <a:path w="9889901" h="15475161">
                  <a:moveTo>
                    <a:pt x="9765441" y="15475161"/>
                  </a:moveTo>
                  <a:lnTo>
                    <a:pt x="124460" y="15475161"/>
                  </a:lnTo>
                  <a:cubicBezTo>
                    <a:pt x="55880" y="15475161"/>
                    <a:pt x="0" y="15419281"/>
                    <a:pt x="0" y="153507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65441" y="0"/>
                  </a:lnTo>
                  <a:cubicBezTo>
                    <a:pt x="9834021" y="0"/>
                    <a:pt x="9889901" y="55880"/>
                    <a:pt x="9889901" y="124460"/>
                  </a:cubicBezTo>
                  <a:lnTo>
                    <a:pt x="9889901" y="15350700"/>
                  </a:lnTo>
                  <a:cubicBezTo>
                    <a:pt x="9889901" y="15419281"/>
                    <a:pt x="9834021" y="15475161"/>
                    <a:pt x="9765441" y="15475161"/>
                  </a:cubicBezTo>
                  <a:close/>
                </a:path>
              </a:pathLst>
            </a:custGeom>
            <a:solidFill>
              <a:srgbClr val="FACC4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687897" y="1219200"/>
            <a:ext cx="4571403" cy="2275620"/>
            <a:chOff x="0" y="0"/>
            <a:chExt cx="6536690" cy="32539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36691" cy="3253929"/>
            </a:xfrm>
            <a:custGeom>
              <a:avLst/>
              <a:gdLst/>
              <a:ahLst/>
              <a:cxnLst/>
              <a:rect l="l" t="t" r="r" b="b"/>
              <a:pathLst>
                <a:path w="6536691" h="3253929">
                  <a:moveTo>
                    <a:pt x="6412230" y="3253929"/>
                  </a:moveTo>
                  <a:lnTo>
                    <a:pt x="124460" y="3253929"/>
                  </a:lnTo>
                  <a:cubicBezTo>
                    <a:pt x="55880" y="3253929"/>
                    <a:pt x="0" y="3198049"/>
                    <a:pt x="0" y="3129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3129469"/>
                  </a:lnTo>
                  <a:cubicBezTo>
                    <a:pt x="6536691" y="3198049"/>
                    <a:pt x="6480811" y="3253929"/>
                    <a:pt x="6412231" y="3253929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06774" y="1219200"/>
            <a:ext cx="4571403" cy="2275620"/>
            <a:chOff x="0" y="0"/>
            <a:chExt cx="6536690" cy="32539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36691" cy="3253929"/>
            </a:xfrm>
            <a:custGeom>
              <a:avLst/>
              <a:gdLst/>
              <a:ahLst/>
              <a:cxnLst/>
              <a:rect l="l" t="t" r="r" b="b"/>
              <a:pathLst>
                <a:path w="6536691" h="3253929">
                  <a:moveTo>
                    <a:pt x="6412230" y="3253929"/>
                  </a:moveTo>
                  <a:lnTo>
                    <a:pt x="124460" y="3253929"/>
                  </a:lnTo>
                  <a:cubicBezTo>
                    <a:pt x="55880" y="3253929"/>
                    <a:pt x="0" y="3198049"/>
                    <a:pt x="0" y="3129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3129469"/>
                  </a:lnTo>
                  <a:cubicBezTo>
                    <a:pt x="6536691" y="3198049"/>
                    <a:pt x="6480811" y="3253929"/>
                    <a:pt x="6412231" y="3253929"/>
                  </a:cubicBezTo>
                  <a:close/>
                </a:path>
              </a:pathLst>
            </a:custGeom>
            <a:solidFill>
              <a:srgbClr val="FFC73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687897" y="3996649"/>
            <a:ext cx="4571403" cy="2275620"/>
            <a:chOff x="0" y="0"/>
            <a:chExt cx="6536690" cy="32539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536691" cy="3253929"/>
            </a:xfrm>
            <a:custGeom>
              <a:avLst/>
              <a:gdLst/>
              <a:ahLst/>
              <a:cxnLst/>
              <a:rect l="l" t="t" r="r" b="b"/>
              <a:pathLst>
                <a:path w="6536691" h="3253929">
                  <a:moveTo>
                    <a:pt x="6412230" y="3253929"/>
                  </a:moveTo>
                  <a:lnTo>
                    <a:pt x="124460" y="3253929"/>
                  </a:lnTo>
                  <a:cubicBezTo>
                    <a:pt x="55880" y="3253929"/>
                    <a:pt x="0" y="3198049"/>
                    <a:pt x="0" y="3129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3129469"/>
                  </a:lnTo>
                  <a:cubicBezTo>
                    <a:pt x="6536691" y="3198049"/>
                    <a:pt x="6480811" y="3253929"/>
                    <a:pt x="6412231" y="3253929"/>
                  </a:cubicBezTo>
                  <a:close/>
                </a:path>
              </a:pathLst>
            </a:custGeom>
            <a:solidFill>
              <a:srgbClr val="FFC73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506774" y="3996649"/>
            <a:ext cx="4571403" cy="2275620"/>
            <a:chOff x="0" y="0"/>
            <a:chExt cx="6536690" cy="32539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36691" cy="3253929"/>
            </a:xfrm>
            <a:custGeom>
              <a:avLst/>
              <a:gdLst/>
              <a:ahLst/>
              <a:cxnLst/>
              <a:rect l="l" t="t" r="r" b="b"/>
              <a:pathLst>
                <a:path w="6536691" h="3253929">
                  <a:moveTo>
                    <a:pt x="6412230" y="3253929"/>
                  </a:moveTo>
                  <a:lnTo>
                    <a:pt x="124460" y="3253929"/>
                  </a:lnTo>
                  <a:cubicBezTo>
                    <a:pt x="55880" y="3253929"/>
                    <a:pt x="0" y="3198049"/>
                    <a:pt x="0" y="3129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3129469"/>
                  </a:lnTo>
                  <a:cubicBezTo>
                    <a:pt x="6536691" y="3198049"/>
                    <a:pt x="6480811" y="3253929"/>
                    <a:pt x="6412231" y="3253929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687897" y="6774099"/>
            <a:ext cx="4571403" cy="2275620"/>
            <a:chOff x="0" y="0"/>
            <a:chExt cx="6536690" cy="32539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536691" cy="3253929"/>
            </a:xfrm>
            <a:custGeom>
              <a:avLst/>
              <a:gdLst/>
              <a:ahLst/>
              <a:cxnLst/>
              <a:rect l="l" t="t" r="r" b="b"/>
              <a:pathLst>
                <a:path w="6536691" h="3253929">
                  <a:moveTo>
                    <a:pt x="6412230" y="3253929"/>
                  </a:moveTo>
                  <a:lnTo>
                    <a:pt x="124460" y="3253929"/>
                  </a:lnTo>
                  <a:cubicBezTo>
                    <a:pt x="55880" y="3253929"/>
                    <a:pt x="0" y="3198049"/>
                    <a:pt x="0" y="3129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3129469"/>
                  </a:lnTo>
                  <a:cubicBezTo>
                    <a:pt x="6536691" y="3198049"/>
                    <a:pt x="6480811" y="3253929"/>
                    <a:pt x="6412231" y="3253929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506774" y="6774099"/>
            <a:ext cx="4571403" cy="2275620"/>
            <a:chOff x="0" y="0"/>
            <a:chExt cx="6536690" cy="325392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536691" cy="3253929"/>
            </a:xfrm>
            <a:custGeom>
              <a:avLst/>
              <a:gdLst/>
              <a:ahLst/>
              <a:cxnLst/>
              <a:rect l="l" t="t" r="r" b="b"/>
              <a:pathLst>
                <a:path w="6536691" h="3253929">
                  <a:moveTo>
                    <a:pt x="6412230" y="3253929"/>
                  </a:moveTo>
                  <a:lnTo>
                    <a:pt x="124460" y="3253929"/>
                  </a:lnTo>
                  <a:cubicBezTo>
                    <a:pt x="55880" y="3253929"/>
                    <a:pt x="0" y="3198049"/>
                    <a:pt x="0" y="3129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12231" y="0"/>
                  </a:lnTo>
                  <a:cubicBezTo>
                    <a:pt x="6480811" y="0"/>
                    <a:pt x="6536691" y="55880"/>
                    <a:pt x="6536691" y="124460"/>
                  </a:cubicBezTo>
                  <a:lnTo>
                    <a:pt x="6536691" y="3129469"/>
                  </a:lnTo>
                  <a:cubicBezTo>
                    <a:pt x="6536691" y="3198049"/>
                    <a:pt x="6480811" y="3253929"/>
                    <a:pt x="6412231" y="3253929"/>
                  </a:cubicBezTo>
                  <a:close/>
                </a:path>
              </a:pathLst>
            </a:custGeom>
            <a:solidFill>
              <a:srgbClr val="FFC733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0846" y="8695230"/>
            <a:ext cx="4877594" cy="959387"/>
            <a:chOff x="0" y="0"/>
            <a:chExt cx="6503459" cy="127918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503459" cy="1279182"/>
              <a:chOff x="0" y="0"/>
              <a:chExt cx="8123310" cy="159779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3310" cy="1597795"/>
              </a:xfrm>
              <a:custGeom>
                <a:avLst/>
                <a:gdLst/>
                <a:ahLst/>
                <a:cxnLst/>
                <a:rect l="l" t="t" r="r" b="b"/>
                <a:pathLst>
                  <a:path w="8123310" h="1597795">
                    <a:moveTo>
                      <a:pt x="7998850" y="1597795"/>
                    </a:moveTo>
                    <a:lnTo>
                      <a:pt x="124460" y="1597795"/>
                    </a:lnTo>
                    <a:cubicBezTo>
                      <a:pt x="55880" y="1597795"/>
                      <a:pt x="0" y="1541915"/>
                      <a:pt x="0" y="147333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998850" y="0"/>
                    </a:lnTo>
                    <a:cubicBezTo>
                      <a:pt x="8067430" y="0"/>
                      <a:pt x="8123310" y="55880"/>
                      <a:pt x="8123310" y="124460"/>
                    </a:cubicBezTo>
                    <a:lnTo>
                      <a:pt x="8123310" y="1473335"/>
                    </a:lnTo>
                    <a:cubicBezTo>
                      <a:pt x="8123310" y="1541915"/>
                      <a:pt x="8067430" y="1597795"/>
                      <a:pt x="7998850" y="1597795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91326" y="304523"/>
              <a:ext cx="5920807" cy="64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Klein Bold"/>
                </a:rPr>
                <a:t>EXCEÇÕES:</a:t>
              </a:r>
              <a:r>
                <a:rPr lang="en-US" sz="1400">
                  <a:solidFill>
                    <a:srgbClr val="000000"/>
                  </a:solidFill>
                  <a:latin typeface="Klein"/>
                </a:rPr>
                <a:t> QUANDO COMPROVADA A POSSIBILIDADE DE SOLUÇÃO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897158" y="4260371"/>
            <a:ext cx="3790637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FFFFFF"/>
                </a:solidFill>
                <a:latin typeface="Klein Bold"/>
              </a:rPr>
              <a:t>Locais sujeitos a deslizamentos de terra ou erosão, antes de tomadas as providências necessárias para garantir a estabilidade geológica e geotécnica;  </a:t>
            </a:r>
          </a:p>
          <a:p>
            <a:pPr algn="ctr">
              <a:lnSpc>
                <a:spcPts val="2550"/>
              </a:lnSpc>
            </a:pPr>
            <a:endParaRPr lang="en-US" sz="170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70554" y="4533368"/>
            <a:ext cx="5166738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300">
                <a:solidFill>
                  <a:srgbClr val="FEFEFD"/>
                </a:solidFill>
                <a:latin typeface="Klein Bold"/>
              </a:rPr>
              <a:t>VEDAÇÕES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78280" y="1525238"/>
            <a:ext cx="3790637" cy="162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FFFFFF"/>
                </a:solidFill>
                <a:latin typeface="Klein Bold"/>
              </a:rPr>
              <a:t>Locais que tenham sido aterrados com material nocivo à saúde pública, sem que sejam previamente saneados; </a:t>
            </a:r>
          </a:p>
          <a:p>
            <a:pPr algn="ctr">
              <a:lnSpc>
                <a:spcPts val="2550"/>
              </a:lnSpc>
            </a:pPr>
            <a:endParaRPr lang="en-US" sz="170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897158" y="1503381"/>
            <a:ext cx="3790637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000000"/>
                </a:solidFill>
                <a:latin typeface="Klein Bold"/>
              </a:rPr>
              <a:t>Locais alagadiços e sujeitos a inundações, antes da adoção das providências necessárias para assegurar o escoamento das águas;</a:t>
            </a:r>
          </a:p>
          <a:p>
            <a:pPr algn="ctr">
              <a:lnSpc>
                <a:spcPts val="2550"/>
              </a:lnSpc>
            </a:pPr>
            <a:endParaRPr lang="en-US" sz="1700">
              <a:solidFill>
                <a:srgbClr val="000000"/>
              </a:solidFill>
              <a:latin typeface="Klein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078280" y="4260371"/>
            <a:ext cx="3790637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000000"/>
                </a:solidFill>
                <a:latin typeface="Klein Bold"/>
              </a:rPr>
              <a:t>Locais onde a poluição ambiental comprovadamente impeça condições sanitárias adequadas, sem que sejam previamente saneados; </a:t>
            </a:r>
          </a:p>
          <a:p>
            <a:pPr algn="ctr">
              <a:lnSpc>
                <a:spcPts val="2550"/>
              </a:lnSpc>
            </a:pPr>
            <a:endParaRPr lang="en-US" sz="1700">
              <a:solidFill>
                <a:srgbClr val="000000"/>
              </a:solidFill>
              <a:latin typeface="Klein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078280" y="6906069"/>
            <a:ext cx="3790637" cy="226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FFFFFF"/>
                </a:solidFill>
                <a:latin typeface="Klein Bold"/>
              </a:rPr>
              <a:t>Locais onde for tecnicamente inviável a implantação de infraestrutura básica, serviços públicos de transporte coletivo ou equipamentos públicos urbanos e comunitários.</a:t>
            </a:r>
          </a:p>
          <a:p>
            <a:pPr algn="ctr">
              <a:lnSpc>
                <a:spcPts val="2550"/>
              </a:lnSpc>
            </a:pPr>
            <a:endParaRPr lang="en-US" sz="170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897158" y="6906069"/>
            <a:ext cx="3790637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000000"/>
                </a:solidFill>
                <a:latin typeface="Klein Bold"/>
              </a:rPr>
              <a:t>Locais que integrem Unidades de Conservação da Natureza de que trata a Lei Complementar nº 827, de 22 de julho de 2010, incompatíveis com esse tipo de empreendimento; 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6004" y="4424187"/>
            <a:ext cx="1065393" cy="106539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30595" y="9335764"/>
            <a:ext cx="729186" cy="6377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03652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182361" y="1319811"/>
            <a:ext cx="1592327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150">
                <a:solidFill>
                  <a:srgbClr val="FEFEFD"/>
                </a:solidFill>
                <a:latin typeface="Klein Bold"/>
              </a:rPr>
              <a:t>MODALIDADES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82361" y="3947605"/>
            <a:ext cx="4663461" cy="5196588"/>
            <a:chOff x="0" y="0"/>
            <a:chExt cx="4775745" cy="53217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5745" cy="5321709"/>
            </a:xfrm>
            <a:custGeom>
              <a:avLst/>
              <a:gdLst/>
              <a:ahLst/>
              <a:cxnLst/>
              <a:rect l="l" t="t" r="r" b="b"/>
              <a:pathLst>
                <a:path w="4775745" h="5321709">
                  <a:moveTo>
                    <a:pt x="4651284" y="5321709"/>
                  </a:moveTo>
                  <a:lnTo>
                    <a:pt x="124460" y="5321709"/>
                  </a:lnTo>
                  <a:cubicBezTo>
                    <a:pt x="55880" y="5321709"/>
                    <a:pt x="0" y="5265829"/>
                    <a:pt x="0" y="519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5197249"/>
                  </a:lnTo>
                  <a:cubicBezTo>
                    <a:pt x="4775745" y="5265829"/>
                    <a:pt x="4719865" y="5321709"/>
                    <a:pt x="4651285" y="5321709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509726" y="6711702"/>
            <a:ext cx="4008730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000000"/>
                </a:solidFill>
                <a:latin typeface="Klein"/>
              </a:rPr>
              <a:t>Subdivisão da gleba em lotes ou projeções, com abertura de novas vias de circulação, logradouros públicos ou prolongamento, modificação ou ampliação das vias existentes.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82361" y="3947605"/>
            <a:ext cx="4663461" cy="2472907"/>
            <a:chOff x="0" y="0"/>
            <a:chExt cx="4775745" cy="2532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75745" cy="2532449"/>
            </a:xfrm>
            <a:custGeom>
              <a:avLst/>
              <a:gdLst/>
              <a:ahLst/>
              <a:cxnLst/>
              <a:rect l="l" t="t" r="r" b="b"/>
              <a:pathLst>
                <a:path w="4775745" h="2532449">
                  <a:moveTo>
                    <a:pt x="4651284" y="2532449"/>
                  </a:moveTo>
                  <a:lnTo>
                    <a:pt x="124460" y="2532449"/>
                  </a:lnTo>
                  <a:cubicBezTo>
                    <a:pt x="55880" y="2532449"/>
                    <a:pt x="0" y="2476569"/>
                    <a:pt x="0" y="2407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2407989"/>
                  </a:lnTo>
                  <a:cubicBezTo>
                    <a:pt x="4775745" y="2476569"/>
                    <a:pt x="4719865" y="2532449"/>
                    <a:pt x="4651285" y="2532449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09726" y="4867275"/>
            <a:ext cx="400873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Klein Bold"/>
              </a:rPr>
              <a:t>LOTEAMENTO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442179" y="3947605"/>
            <a:ext cx="4663461" cy="5196588"/>
            <a:chOff x="0" y="0"/>
            <a:chExt cx="4775745" cy="53217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75745" cy="5321709"/>
            </a:xfrm>
            <a:custGeom>
              <a:avLst/>
              <a:gdLst/>
              <a:ahLst/>
              <a:cxnLst/>
              <a:rect l="l" t="t" r="r" b="b"/>
              <a:pathLst>
                <a:path w="4775745" h="5321709">
                  <a:moveTo>
                    <a:pt x="4651284" y="5321709"/>
                  </a:moveTo>
                  <a:lnTo>
                    <a:pt x="124460" y="5321709"/>
                  </a:lnTo>
                  <a:cubicBezTo>
                    <a:pt x="55880" y="5321709"/>
                    <a:pt x="0" y="5265829"/>
                    <a:pt x="0" y="519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5197249"/>
                  </a:lnTo>
                  <a:cubicBezTo>
                    <a:pt x="4775745" y="5265829"/>
                    <a:pt x="4719865" y="5321709"/>
                    <a:pt x="4651285" y="5321709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2813193" y="6549777"/>
            <a:ext cx="3921432" cy="226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000000"/>
                </a:solidFill>
                <a:latin typeface="Klein"/>
              </a:rPr>
              <a:t>Subdivisão da gleba em lotes de uso privativo, destinados à edificação, e áreas de propriedade comum em regime condominial, nos termos do art. 1.358-A da Lei Federal n.º 10.406, de 10 de janeiro de 2002 e desta Lei Complementar.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442179" y="3947605"/>
            <a:ext cx="4663461" cy="2472907"/>
            <a:chOff x="0" y="0"/>
            <a:chExt cx="4775745" cy="25324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75745" cy="2532449"/>
            </a:xfrm>
            <a:custGeom>
              <a:avLst/>
              <a:gdLst/>
              <a:ahLst/>
              <a:cxnLst/>
              <a:rect l="l" t="t" r="r" b="b"/>
              <a:pathLst>
                <a:path w="4775745" h="2532449">
                  <a:moveTo>
                    <a:pt x="4651284" y="2532449"/>
                  </a:moveTo>
                  <a:lnTo>
                    <a:pt x="124460" y="2532449"/>
                  </a:lnTo>
                  <a:cubicBezTo>
                    <a:pt x="55880" y="2532449"/>
                    <a:pt x="0" y="2476569"/>
                    <a:pt x="0" y="2407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2407989"/>
                  </a:lnTo>
                  <a:cubicBezTo>
                    <a:pt x="4775745" y="2476569"/>
                    <a:pt x="4719865" y="2532449"/>
                    <a:pt x="4651285" y="2532449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2813193" y="4619625"/>
            <a:ext cx="392143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Klein Bold"/>
              </a:rPr>
              <a:t>CONDOMÍNIO DE LOTES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812270" y="3947605"/>
            <a:ext cx="4663461" cy="5196588"/>
            <a:chOff x="0" y="0"/>
            <a:chExt cx="4775745" cy="53217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75745" cy="5321709"/>
            </a:xfrm>
            <a:custGeom>
              <a:avLst/>
              <a:gdLst/>
              <a:ahLst/>
              <a:cxnLst/>
              <a:rect l="l" t="t" r="r" b="b"/>
              <a:pathLst>
                <a:path w="4775745" h="5321709">
                  <a:moveTo>
                    <a:pt x="4651284" y="5321709"/>
                  </a:moveTo>
                  <a:lnTo>
                    <a:pt x="124460" y="5321709"/>
                  </a:lnTo>
                  <a:cubicBezTo>
                    <a:pt x="55880" y="5321709"/>
                    <a:pt x="0" y="5265829"/>
                    <a:pt x="0" y="519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5197249"/>
                  </a:lnTo>
                  <a:cubicBezTo>
                    <a:pt x="4775745" y="5265829"/>
                    <a:pt x="4719865" y="5321709"/>
                    <a:pt x="4651285" y="5321709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7200743" y="6549777"/>
            <a:ext cx="3886513" cy="226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1700">
                <a:solidFill>
                  <a:srgbClr val="000000"/>
                </a:solidFill>
                <a:latin typeface="Klein"/>
              </a:rPr>
              <a:t>Subdivisão da gleba em lotes, com aproveitamento do sistema viário viário existente, desde que não implique na abertura de novas vias e logradouros públicos, nem no prolongamento, modificação ou ampliação das já existentes.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812270" y="3947605"/>
            <a:ext cx="4663461" cy="2472907"/>
            <a:chOff x="0" y="0"/>
            <a:chExt cx="4775745" cy="253244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75745" cy="2532449"/>
            </a:xfrm>
            <a:custGeom>
              <a:avLst/>
              <a:gdLst/>
              <a:ahLst/>
              <a:cxnLst/>
              <a:rect l="l" t="t" r="r" b="b"/>
              <a:pathLst>
                <a:path w="4775745" h="2532449">
                  <a:moveTo>
                    <a:pt x="4651284" y="2532449"/>
                  </a:moveTo>
                  <a:lnTo>
                    <a:pt x="124460" y="2532449"/>
                  </a:lnTo>
                  <a:cubicBezTo>
                    <a:pt x="55880" y="2532449"/>
                    <a:pt x="0" y="2476569"/>
                    <a:pt x="0" y="2407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1285" y="0"/>
                  </a:lnTo>
                  <a:cubicBezTo>
                    <a:pt x="4719865" y="0"/>
                    <a:pt x="4775745" y="55880"/>
                    <a:pt x="4775745" y="124460"/>
                  </a:cubicBezTo>
                  <a:lnTo>
                    <a:pt x="4775745" y="2407989"/>
                  </a:lnTo>
                  <a:cubicBezTo>
                    <a:pt x="4775745" y="2476569"/>
                    <a:pt x="4719865" y="2532449"/>
                    <a:pt x="4651285" y="2532449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200743" y="4907834"/>
            <a:ext cx="388651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Klein Bold"/>
              </a:rPr>
              <a:t>DESMEMBRAMENTO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03652"/>
            <a:ext cx="16230600" cy="1337217"/>
            <a:chOff x="0" y="0"/>
            <a:chExt cx="10389482" cy="85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855976"/>
            </a:xfrm>
            <a:custGeom>
              <a:avLst/>
              <a:gdLst/>
              <a:ahLst/>
              <a:cxnLst/>
              <a:rect l="l" t="t" r="r" b="b"/>
              <a:pathLst>
                <a:path w="10389482" h="855976">
                  <a:moveTo>
                    <a:pt x="10265022" y="855975"/>
                  </a:moveTo>
                  <a:lnTo>
                    <a:pt x="124460" y="855975"/>
                  </a:lnTo>
                  <a:cubicBezTo>
                    <a:pt x="55880" y="855975"/>
                    <a:pt x="0" y="800095"/>
                    <a:pt x="0" y="731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731516"/>
                  </a:lnTo>
                  <a:cubicBezTo>
                    <a:pt x="10389482" y="800096"/>
                    <a:pt x="10333603" y="855976"/>
                    <a:pt x="10265022" y="855976"/>
                  </a:cubicBezTo>
                  <a:close/>
                </a:path>
              </a:pathLst>
            </a:custGeom>
            <a:solidFill>
              <a:srgbClr val="0C45A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716850" y="1533814"/>
            <a:ext cx="14674216" cy="69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89"/>
              </a:lnSpc>
            </a:pPr>
            <a:r>
              <a:rPr lang="en-US" sz="4299" spc="42">
                <a:solidFill>
                  <a:srgbClr val="FFFFFF"/>
                </a:solidFill>
                <a:latin typeface="Klein Bold"/>
              </a:rPr>
              <a:t>ETAPAS DE APROVAÇÃO DO PARCELAMENTO</a:t>
            </a:r>
          </a:p>
        </p:txBody>
      </p:sp>
      <p:sp>
        <p:nvSpPr>
          <p:cNvPr id="5" name="AutoShape 5"/>
          <p:cNvSpPr/>
          <p:nvPr/>
        </p:nvSpPr>
        <p:spPr>
          <a:xfrm>
            <a:off x="3695994" y="4797143"/>
            <a:ext cx="11968998" cy="0"/>
          </a:xfrm>
          <a:prstGeom prst="line">
            <a:avLst/>
          </a:prstGeom>
          <a:ln w="66675" cap="rnd">
            <a:solidFill>
              <a:srgbClr val="F4F4F4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890763" y="3789339"/>
            <a:ext cx="3464491" cy="2129908"/>
            <a:chOff x="0" y="0"/>
            <a:chExt cx="1171939" cy="7204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1939" cy="720487"/>
            </a:xfrm>
            <a:custGeom>
              <a:avLst/>
              <a:gdLst/>
              <a:ahLst/>
              <a:cxnLst/>
              <a:rect l="l" t="t" r="r" b="b"/>
              <a:pathLst>
                <a:path w="1171939" h="720487">
                  <a:moveTo>
                    <a:pt x="1047479" y="720487"/>
                  </a:moveTo>
                  <a:lnTo>
                    <a:pt x="124460" y="720487"/>
                  </a:lnTo>
                  <a:cubicBezTo>
                    <a:pt x="55880" y="720487"/>
                    <a:pt x="0" y="664607"/>
                    <a:pt x="0" y="596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7479" y="0"/>
                  </a:lnTo>
                  <a:cubicBezTo>
                    <a:pt x="1116059" y="0"/>
                    <a:pt x="1171939" y="55880"/>
                    <a:pt x="1171939" y="124460"/>
                  </a:cubicBezTo>
                  <a:lnTo>
                    <a:pt x="1171939" y="596027"/>
                  </a:lnTo>
                  <a:cubicBezTo>
                    <a:pt x="1171939" y="664607"/>
                    <a:pt x="1116059" y="720487"/>
                    <a:pt x="1047479" y="7204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202677" y="3789339"/>
            <a:ext cx="3464491" cy="2129908"/>
            <a:chOff x="0" y="0"/>
            <a:chExt cx="1171939" cy="7204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1939" cy="720487"/>
            </a:xfrm>
            <a:custGeom>
              <a:avLst/>
              <a:gdLst/>
              <a:ahLst/>
              <a:cxnLst/>
              <a:rect l="l" t="t" r="r" b="b"/>
              <a:pathLst>
                <a:path w="1171939" h="720487">
                  <a:moveTo>
                    <a:pt x="1047479" y="720487"/>
                  </a:moveTo>
                  <a:lnTo>
                    <a:pt x="124460" y="720487"/>
                  </a:lnTo>
                  <a:cubicBezTo>
                    <a:pt x="55880" y="720487"/>
                    <a:pt x="0" y="664607"/>
                    <a:pt x="0" y="596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7479" y="0"/>
                  </a:lnTo>
                  <a:cubicBezTo>
                    <a:pt x="1116059" y="0"/>
                    <a:pt x="1171939" y="55880"/>
                    <a:pt x="1171939" y="124460"/>
                  </a:cubicBezTo>
                  <a:lnTo>
                    <a:pt x="1171939" y="596027"/>
                  </a:lnTo>
                  <a:cubicBezTo>
                    <a:pt x="1171939" y="664607"/>
                    <a:pt x="1116059" y="720487"/>
                    <a:pt x="1047479" y="7204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571375" y="3789339"/>
            <a:ext cx="3464491" cy="2129908"/>
            <a:chOff x="0" y="0"/>
            <a:chExt cx="1171939" cy="7204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1939" cy="720487"/>
            </a:xfrm>
            <a:custGeom>
              <a:avLst/>
              <a:gdLst/>
              <a:ahLst/>
              <a:cxnLst/>
              <a:rect l="l" t="t" r="r" b="b"/>
              <a:pathLst>
                <a:path w="1171939" h="720487">
                  <a:moveTo>
                    <a:pt x="1047479" y="720487"/>
                  </a:moveTo>
                  <a:lnTo>
                    <a:pt x="124460" y="720487"/>
                  </a:lnTo>
                  <a:cubicBezTo>
                    <a:pt x="55880" y="720487"/>
                    <a:pt x="0" y="664607"/>
                    <a:pt x="0" y="596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7479" y="0"/>
                  </a:lnTo>
                  <a:cubicBezTo>
                    <a:pt x="1116059" y="0"/>
                    <a:pt x="1171939" y="55880"/>
                    <a:pt x="1171939" y="124460"/>
                  </a:cubicBezTo>
                  <a:lnTo>
                    <a:pt x="1171939" y="596027"/>
                  </a:lnTo>
                  <a:cubicBezTo>
                    <a:pt x="1171939" y="664607"/>
                    <a:pt x="1116059" y="720487"/>
                    <a:pt x="1047479" y="7204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932746" y="3789339"/>
            <a:ext cx="3464491" cy="2129908"/>
            <a:chOff x="0" y="0"/>
            <a:chExt cx="1171939" cy="7204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1939" cy="720487"/>
            </a:xfrm>
            <a:custGeom>
              <a:avLst/>
              <a:gdLst/>
              <a:ahLst/>
              <a:cxnLst/>
              <a:rect l="l" t="t" r="r" b="b"/>
              <a:pathLst>
                <a:path w="1171939" h="720487">
                  <a:moveTo>
                    <a:pt x="1047479" y="720487"/>
                  </a:moveTo>
                  <a:lnTo>
                    <a:pt x="124460" y="720487"/>
                  </a:lnTo>
                  <a:cubicBezTo>
                    <a:pt x="55880" y="720487"/>
                    <a:pt x="0" y="664607"/>
                    <a:pt x="0" y="596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7479" y="0"/>
                  </a:lnTo>
                  <a:cubicBezTo>
                    <a:pt x="1116059" y="0"/>
                    <a:pt x="1171939" y="55880"/>
                    <a:pt x="1171939" y="124460"/>
                  </a:cubicBezTo>
                  <a:lnTo>
                    <a:pt x="1171939" y="596027"/>
                  </a:lnTo>
                  <a:cubicBezTo>
                    <a:pt x="1171939" y="664607"/>
                    <a:pt x="1116059" y="720487"/>
                    <a:pt x="1047479" y="7204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72332" y="4539968"/>
            <a:ext cx="2501354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Klein Bold"/>
              </a:rPr>
              <a:t>LICENCIAMENTO </a:t>
            </a:r>
          </a:p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Klein Bold"/>
              </a:rPr>
              <a:t>URBANÍSTICO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36809" y="4539968"/>
            <a:ext cx="2501354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Klein Bold"/>
              </a:rPr>
              <a:t>LICENCIAMENTO </a:t>
            </a:r>
          </a:p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Klein Bold"/>
              </a:rPr>
              <a:t>AMBIENTAL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838549" y="4539968"/>
            <a:ext cx="1652885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>
                <a:solidFill>
                  <a:srgbClr val="000000"/>
                </a:solidFill>
                <a:latin typeface="Klein Bold"/>
              </a:rPr>
              <a:t>REGISTRO </a:t>
            </a:r>
          </a:p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Klein Bold"/>
              </a:rPr>
              <a:t>CARTORIAL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21541" y="4368518"/>
            <a:ext cx="256416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Klein Bold"/>
              </a:rPr>
              <a:t>LICENCIAMENTO </a:t>
            </a:r>
          </a:p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Klein Bold"/>
              </a:rPr>
              <a:t>DE OBRAS DE</a:t>
            </a:r>
          </a:p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Klein Bold"/>
              </a:rPr>
              <a:t>INFRAESTRUTURA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376099" y="7028438"/>
            <a:ext cx="8129931" cy="1952277"/>
            <a:chOff x="0" y="0"/>
            <a:chExt cx="2750125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50125" cy="660400"/>
            </a:xfrm>
            <a:custGeom>
              <a:avLst/>
              <a:gdLst/>
              <a:ahLst/>
              <a:cxnLst/>
              <a:rect l="l" t="t" r="r" b="b"/>
              <a:pathLst>
                <a:path w="2750125" h="660400">
                  <a:moveTo>
                    <a:pt x="262566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5665" y="0"/>
                  </a:lnTo>
                  <a:cubicBezTo>
                    <a:pt x="2694245" y="0"/>
                    <a:pt x="2750125" y="55880"/>
                    <a:pt x="2750125" y="124460"/>
                  </a:cubicBezTo>
                  <a:lnTo>
                    <a:pt x="2750125" y="535940"/>
                  </a:lnTo>
                  <a:cubicBezTo>
                    <a:pt x="2750125" y="604520"/>
                    <a:pt x="2694245" y="660400"/>
                    <a:pt x="262566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14003" y="8730759"/>
            <a:ext cx="977850" cy="85517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8677038" y="7471177"/>
            <a:ext cx="76148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Klein"/>
              </a:rPr>
              <a:t>NOS CASOS EM QUE A GLEBA FOR OBJETO DE PARCELAMENTO DO SOLO EM MAIS DE UMA MODALIDADE, A APROVAÇÃO OCORRERÁ CONCOMITANTEMENTE, EM UM ÚNICO PROJETO DE URBANISMO, CONFORME DEFINIDO NO REGULAMENTO DA LEI COMPLEMENTAR.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18793"/>
            <a:ext cx="9522750" cy="784567"/>
            <a:chOff x="0" y="0"/>
            <a:chExt cx="12697000" cy="1046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697000" cy="1046089"/>
              <a:chOff x="0" y="0"/>
              <a:chExt cx="10389482" cy="85597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389482" cy="855976"/>
              </a:xfrm>
              <a:custGeom>
                <a:avLst/>
                <a:gdLst/>
                <a:ahLst/>
                <a:cxnLst/>
                <a:rect l="l" t="t" r="r" b="b"/>
                <a:pathLst>
                  <a:path w="10389482" h="855976">
                    <a:moveTo>
                      <a:pt x="10265022" y="855975"/>
                    </a:moveTo>
                    <a:lnTo>
                      <a:pt x="124460" y="855975"/>
                    </a:lnTo>
                    <a:cubicBezTo>
                      <a:pt x="55880" y="855975"/>
                      <a:pt x="0" y="800095"/>
                      <a:pt x="0" y="7315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265022" y="0"/>
                    </a:lnTo>
                    <a:cubicBezTo>
                      <a:pt x="10333603" y="0"/>
                      <a:pt x="10389482" y="55880"/>
                      <a:pt x="10389482" y="124460"/>
                    </a:cubicBezTo>
                    <a:lnTo>
                      <a:pt x="10389482" y="731516"/>
                    </a:lnTo>
                    <a:cubicBezTo>
                      <a:pt x="10389482" y="800096"/>
                      <a:pt x="10333603" y="855976"/>
                      <a:pt x="10265022" y="855976"/>
                    </a:cubicBezTo>
                    <a:close/>
                  </a:path>
                </a:pathLst>
              </a:custGeom>
              <a:solidFill>
                <a:srgbClr val="0C45A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38331" y="266963"/>
              <a:ext cx="11479460" cy="537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79"/>
                </a:lnSpc>
              </a:pPr>
              <a:r>
                <a:rPr lang="en-US" sz="2522" spc="25">
                  <a:solidFill>
                    <a:srgbClr val="FFFFFF"/>
                  </a:solidFill>
                  <a:latin typeface="Klein Bold"/>
                </a:rPr>
                <a:t>ETAPAS DE APROVAÇÃO DO PARCELAMENTO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00930" y="3164685"/>
            <a:ext cx="1594547" cy="15945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81992" y="2504259"/>
            <a:ext cx="426969" cy="4269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307846" y="3773042"/>
            <a:ext cx="10001115" cy="5738789"/>
            <a:chOff x="0" y="0"/>
            <a:chExt cx="2824130" cy="16205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24130" cy="1620528"/>
            </a:xfrm>
            <a:custGeom>
              <a:avLst/>
              <a:gdLst/>
              <a:ahLst/>
              <a:cxnLst/>
              <a:rect l="l" t="t" r="r" b="b"/>
              <a:pathLst>
                <a:path w="2824130" h="1620528">
                  <a:moveTo>
                    <a:pt x="2699670" y="1620528"/>
                  </a:moveTo>
                  <a:lnTo>
                    <a:pt x="124460" y="1620528"/>
                  </a:lnTo>
                  <a:cubicBezTo>
                    <a:pt x="55880" y="1620528"/>
                    <a:pt x="0" y="1564648"/>
                    <a:pt x="0" y="14960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9670" y="0"/>
                  </a:lnTo>
                  <a:cubicBezTo>
                    <a:pt x="2768250" y="0"/>
                    <a:pt x="2824130" y="55880"/>
                    <a:pt x="2824130" y="124460"/>
                  </a:cubicBezTo>
                  <a:lnTo>
                    <a:pt x="2824130" y="1496068"/>
                  </a:lnTo>
                  <a:cubicBezTo>
                    <a:pt x="2824130" y="1564648"/>
                    <a:pt x="2768250" y="1620528"/>
                    <a:pt x="2699670" y="1620528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934586" y="4022071"/>
            <a:ext cx="8747635" cy="5240731"/>
            <a:chOff x="0" y="0"/>
            <a:chExt cx="11663513" cy="698764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11663513" cy="599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1"/>
                </a:lnSpc>
                <a:spcBef>
                  <a:spcPct val="0"/>
                </a:spcBef>
              </a:pPr>
              <a:r>
                <a:rPr lang="en-US" sz="2882">
                  <a:solidFill>
                    <a:srgbClr val="0C45A6"/>
                  </a:solidFill>
                  <a:latin typeface="League Spartan Bold"/>
                </a:rPr>
                <a:t>LICENCIAMENTO URBANÍSTICO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42918"/>
              <a:ext cx="11663513" cy="6244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23"/>
                </a:lnSpc>
              </a:pPr>
              <a:r>
                <a:rPr lang="en-US" sz="2058">
                  <a:solidFill>
                    <a:srgbClr val="000000"/>
                  </a:solidFill>
                  <a:latin typeface="Roboto"/>
                </a:rPr>
                <a:t>O licenciamento urbanístico consiste na aprovação do projeto urbanístico de parcelamento do solo, observadas as diretrizes urbanísticas, compreendendo os seguintes atos: </a:t>
              </a:r>
            </a:p>
            <a:p>
              <a:pPr>
                <a:lnSpc>
                  <a:spcPts val="2923"/>
                </a:lnSpc>
              </a:pPr>
              <a:endParaRPr lang="en-US" sz="2058">
                <a:solidFill>
                  <a:srgbClr val="000000"/>
                </a:solidFill>
                <a:latin typeface="Roboto"/>
              </a:endParaRPr>
            </a:p>
            <a:p>
              <a:pPr>
                <a:lnSpc>
                  <a:spcPts val="2923"/>
                </a:lnSpc>
              </a:pPr>
              <a:r>
                <a:rPr lang="en-US" sz="2058">
                  <a:solidFill>
                    <a:srgbClr val="000000"/>
                  </a:solidFill>
                  <a:latin typeface="Arimo"/>
                </a:rPr>
                <a:t>I - aprovação técnica do projeto de urbanismo pelo órgão gestor de desenvolvimento territorial e urbano do Distrito Federal; </a:t>
              </a:r>
            </a:p>
            <a:p>
              <a:pPr>
                <a:lnSpc>
                  <a:spcPts val="2923"/>
                </a:lnSpc>
              </a:pPr>
              <a:endParaRPr lang="en-US" sz="2058">
                <a:solidFill>
                  <a:srgbClr val="000000"/>
                </a:solidFill>
                <a:latin typeface="Arimo"/>
              </a:endParaRPr>
            </a:p>
            <a:p>
              <a:pPr>
                <a:lnSpc>
                  <a:spcPts val="2923"/>
                </a:lnSpc>
              </a:pPr>
              <a:r>
                <a:rPr lang="en-US" sz="2058">
                  <a:solidFill>
                    <a:srgbClr val="000000"/>
                  </a:solidFill>
                  <a:latin typeface="Arimo"/>
                </a:rPr>
                <a:t>II - aprovação da proposta de parcelamento do solo urbano pelo Conselho de Planejamento Urbano do Distrito Federal – Conplan; e </a:t>
              </a:r>
            </a:p>
            <a:p>
              <a:pPr>
                <a:lnSpc>
                  <a:spcPts val="2923"/>
                </a:lnSpc>
              </a:pPr>
              <a:endParaRPr lang="en-US" sz="2058">
                <a:solidFill>
                  <a:srgbClr val="000000"/>
                </a:solidFill>
                <a:latin typeface="Arimo"/>
              </a:endParaRPr>
            </a:p>
            <a:p>
              <a:pPr>
                <a:lnSpc>
                  <a:spcPts val="2923"/>
                </a:lnSpc>
              </a:pPr>
              <a:r>
                <a:rPr lang="en-US" sz="2058">
                  <a:solidFill>
                    <a:srgbClr val="000000"/>
                  </a:solidFill>
                  <a:latin typeface="Arimo"/>
                </a:rPr>
                <a:t>III - aprovação do parcelamento do solo por ato do Chefe do Poder Executivo. </a:t>
              </a:r>
            </a:p>
            <a:p>
              <a:pPr marL="0" lvl="0" indent="0" algn="l">
                <a:lnSpc>
                  <a:spcPts val="2923"/>
                </a:lnSpc>
                <a:spcBef>
                  <a:spcPct val="0"/>
                </a:spcBef>
              </a:pPr>
              <a:endParaRPr lang="en-US" sz="2058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1657122"/>
            <a:ext cx="9522750" cy="1228765"/>
            <a:chOff x="0" y="0"/>
            <a:chExt cx="12697000" cy="1638354"/>
          </a:xfrm>
        </p:grpSpPr>
        <p:sp>
          <p:nvSpPr>
            <p:cNvPr id="14" name="AutoShape 14"/>
            <p:cNvSpPr/>
            <p:nvPr/>
          </p:nvSpPr>
          <p:spPr>
            <a:xfrm rot="68745">
              <a:off x="2702974" y="793310"/>
              <a:ext cx="588467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2664933" cy="1638354"/>
              <a:chOff x="0" y="0"/>
              <a:chExt cx="1171939" cy="72048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3316782" y="0"/>
              <a:ext cx="2664933" cy="1638354"/>
              <a:chOff x="0" y="0"/>
              <a:chExt cx="1171939" cy="72048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6677243" y="0"/>
              <a:ext cx="2664933" cy="1638354"/>
              <a:chOff x="0" y="0"/>
              <a:chExt cx="1171939" cy="72048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10032067" y="0"/>
              <a:ext cx="2664933" cy="1638354"/>
              <a:chOff x="0" y="0"/>
              <a:chExt cx="1171939" cy="72048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70429" y="609389"/>
              <a:ext cx="1924075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/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/>
                  </a:solidFill>
                  <a:latin typeface="Klein Bold"/>
                </a:rPr>
                <a:t>URBANÍSTICO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727643" y="575196"/>
              <a:ext cx="1924075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AMBIENTAL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728823" y="575196"/>
              <a:ext cx="1271421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REGISTRO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CARTORIAL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023516" y="443314"/>
              <a:ext cx="1972386" cy="800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DE OBRAS DE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INFRAESTRUTURA</a:t>
              </a:r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022575" y="850927"/>
              <a:ext cx="651849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9380218" y="848484"/>
              <a:ext cx="651849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ysDot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18793"/>
            <a:ext cx="9522750" cy="784567"/>
            <a:chOff x="0" y="0"/>
            <a:chExt cx="12697000" cy="1046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697000" cy="1046089"/>
              <a:chOff x="0" y="0"/>
              <a:chExt cx="10389482" cy="85597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389482" cy="855976"/>
              </a:xfrm>
              <a:custGeom>
                <a:avLst/>
                <a:gdLst/>
                <a:ahLst/>
                <a:cxnLst/>
                <a:rect l="l" t="t" r="r" b="b"/>
                <a:pathLst>
                  <a:path w="10389482" h="855976">
                    <a:moveTo>
                      <a:pt x="10265022" y="855975"/>
                    </a:moveTo>
                    <a:lnTo>
                      <a:pt x="124460" y="855975"/>
                    </a:lnTo>
                    <a:cubicBezTo>
                      <a:pt x="55880" y="855975"/>
                      <a:pt x="0" y="800095"/>
                      <a:pt x="0" y="7315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265022" y="0"/>
                    </a:lnTo>
                    <a:cubicBezTo>
                      <a:pt x="10333603" y="0"/>
                      <a:pt x="10389482" y="55880"/>
                      <a:pt x="10389482" y="124460"/>
                    </a:cubicBezTo>
                    <a:lnTo>
                      <a:pt x="10389482" y="731516"/>
                    </a:lnTo>
                    <a:cubicBezTo>
                      <a:pt x="10389482" y="800096"/>
                      <a:pt x="10333603" y="855976"/>
                      <a:pt x="10265022" y="855976"/>
                    </a:cubicBezTo>
                    <a:close/>
                  </a:path>
                </a:pathLst>
              </a:custGeom>
              <a:solidFill>
                <a:srgbClr val="0C45A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38331" y="266963"/>
              <a:ext cx="11479460" cy="537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79"/>
                </a:lnSpc>
              </a:pPr>
              <a:r>
                <a:rPr lang="en-US" sz="2522" spc="25">
                  <a:solidFill>
                    <a:srgbClr val="FFFFFF"/>
                  </a:solidFill>
                  <a:latin typeface="Klein Bold"/>
                </a:rPr>
                <a:t>ETAPAS DE APROVAÇÃO DO PARCELAMENTO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29065" y="2657177"/>
            <a:ext cx="1594547" cy="15945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10127" y="1996751"/>
            <a:ext cx="426969" cy="4269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035982" y="3265534"/>
            <a:ext cx="10001115" cy="2338680"/>
            <a:chOff x="0" y="0"/>
            <a:chExt cx="282413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24130" cy="660400"/>
            </a:xfrm>
            <a:custGeom>
              <a:avLst/>
              <a:gdLst/>
              <a:ahLst/>
              <a:cxnLst/>
              <a:rect l="l" t="t" r="r" b="b"/>
              <a:pathLst>
                <a:path w="2824130" h="660400">
                  <a:moveTo>
                    <a:pt x="269967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9670" y="0"/>
                  </a:lnTo>
                  <a:cubicBezTo>
                    <a:pt x="2768250" y="0"/>
                    <a:pt x="2824130" y="55880"/>
                    <a:pt x="2824130" y="124460"/>
                  </a:cubicBezTo>
                  <a:lnTo>
                    <a:pt x="2824130" y="535940"/>
                  </a:lnTo>
                  <a:cubicBezTo>
                    <a:pt x="2824130" y="604520"/>
                    <a:pt x="2768250" y="660400"/>
                    <a:pt x="2699670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662722" y="3514563"/>
            <a:ext cx="8747635" cy="1621231"/>
            <a:chOff x="0" y="0"/>
            <a:chExt cx="11663513" cy="216164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11663513" cy="599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1"/>
                </a:lnSpc>
                <a:spcBef>
                  <a:spcPct val="0"/>
                </a:spcBef>
              </a:pPr>
              <a:r>
                <a:rPr lang="en-US" sz="2882">
                  <a:solidFill>
                    <a:srgbClr val="0C45A6"/>
                  </a:solidFill>
                  <a:latin typeface="League Spartan Bold"/>
                </a:rPr>
                <a:t>LICENCIAMENTO AMBIENTAL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42918"/>
              <a:ext cx="11663513" cy="1418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23"/>
                </a:lnSpc>
                <a:spcBef>
                  <a:spcPct val="0"/>
                </a:spcBef>
              </a:pPr>
              <a:r>
                <a:rPr lang="en-US" sz="2058">
                  <a:solidFill>
                    <a:srgbClr val="000000"/>
                  </a:solidFill>
                  <a:latin typeface="Roboto"/>
                </a:rPr>
                <a:t>O órgão executor da política ambiental do Distrito Federal é o órgão competente para o licenciamento ambiental para parcelamentos do solo urbano, na forma da legislação específica.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3958" y="7477723"/>
            <a:ext cx="7558793" cy="2338680"/>
            <a:chOff x="0" y="0"/>
            <a:chExt cx="2134463" cy="66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34463" cy="660400"/>
            </a:xfrm>
            <a:custGeom>
              <a:avLst/>
              <a:gdLst/>
              <a:ahLst/>
              <a:cxnLst/>
              <a:rect l="l" t="t" r="r" b="b"/>
              <a:pathLst>
                <a:path w="2134463" h="660400">
                  <a:moveTo>
                    <a:pt x="201000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10003" y="0"/>
                  </a:lnTo>
                  <a:cubicBezTo>
                    <a:pt x="2078583" y="0"/>
                    <a:pt x="2134463" y="55880"/>
                    <a:pt x="2134463" y="124460"/>
                  </a:cubicBezTo>
                  <a:lnTo>
                    <a:pt x="2134463" y="535940"/>
                  </a:lnTo>
                  <a:cubicBezTo>
                    <a:pt x="2134463" y="604520"/>
                    <a:pt x="2078583" y="660400"/>
                    <a:pt x="2010003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552100" y="7477723"/>
            <a:ext cx="7558793" cy="2338680"/>
            <a:chOff x="0" y="0"/>
            <a:chExt cx="2134463" cy="660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34463" cy="660400"/>
            </a:xfrm>
            <a:custGeom>
              <a:avLst/>
              <a:gdLst/>
              <a:ahLst/>
              <a:cxnLst/>
              <a:rect l="l" t="t" r="r" b="b"/>
              <a:pathLst>
                <a:path w="2134463" h="660400">
                  <a:moveTo>
                    <a:pt x="201000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10003" y="0"/>
                  </a:lnTo>
                  <a:cubicBezTo>
                    <a:pt x="2078583" y="0"/>
                    <a:pt x="2134463" y="55880"/>
                    <a:pt x="2134463" y="124460"/>
                  </a:cubicBezTo>
                  <a:lnTo>
                    <a:pt x="2134463" y="535940"/>
                  </a:lnTo>
                  <a:cubicBezTo>
                    <a:pt x="2134463" y="604520"/>
                    <a:pt x="2078583" y="660400"/>
                    <a:pt x="2010003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431916" y="7904302"/>
            <a:ext cx="6603416" cy="1437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58">
                <a:solidFill>
                  <a:srgbClr val="000000"/>
                </a:solidFill>
                <a:latin typeface="Roboto"/>
              </a:rPr>
              <a:t>Para os parcelamentos do solo enquadrados no rito do licenciamento ambiental trifásico, a licença prévia é condicionante para análise técnica do anteprojeto de urbanismo.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29789" y="7904302"/>
            <a:ext cx="6603416" cy="1437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58">
                <a:solidFill>
                  <a:srgbClr val="000000"/>
                </a:solidFill>
                <a:latin typeface="Roboto"/>
              </a:rPr>
              <a:t>Para os parcelamentos do solo não enquadrados no rito do licenciamento ambiental trifásico, a análise técnica do anteprojeto de urbanismo é condicionada à manifestação conclusiva do órgão ambiental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712627" y="6048517"/>
            <a:ext cx="12862746" cy="1228765"/>
            <a:chOff x="0" y="0"/>
            <a:chExt cx="7542080" cy="72048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42080" cy="720487"/>
            </a:xfrm>
            <a:custGeom>
              <a:avLst/>
              <a:gdLst/>
              <a:ahLst/>
              <a:cxnLst/>
              <a:rect l="l" t="t" r="r" b="b"/>
              <a:pathLst>
                <a:path w="7542080" h="720487">
                  <a:moveTo>
                    <a:pt x="7417620" y="720487"/>
                  </a:moveTo>
                  <a:lnTo>
                    <a:pt x="124460" y="720487"/>
                  </a:lnTo>
                  <a:cubicBezTo>
                    <a:pt x="55880" y="720487"/>
                    <a:pt x="0" y="664607"/>
                    <a:pt x="0" y="596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17620" y="0"/>
                  </a:lnTo>
                  <a:cubicBezTo>
                    <a:pt x="7486200" y="0"/>
                    <a:pt x="7542080" y="55880"/>
                    <a:pt x="7542080" y="124460"/>
                  </a:cubicBezTo>
                  <a:lnTo>
                    <a:pt x="7542080" y="596027"/>
                  </a:lnTo>
                  <a:cubicBezTo>
                    <a:pt x="7542080" y="664607"/>
                    <a:pt x="7486200" y="720487"/>
                    <a:pt x="7417620" y="720487"/>
                  </a:cubicBezTo>
                  <a:close/>
                </a:path>
              </a:pathLst>
            </a:custGeom>
            <a:solidFill>
              <a:srgbClr val="2B60E1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964649" y="6367624"/>
            <a:ext cx="1235870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1"/>
              </a:lnSpc>
              <a:spcBef>
                <a:spcPct val="0"/>
              </a:spcBef>
            </a:pPr>
            <a:r>
              <a:rPr lang="en-US" sz="2042">
                <a:solidFill>
                  <a:srgbClr val="FFFFFF"/>
                </a:solidFill>
                <a:latin typeface="Montserrat Semi-Bold"/>
              </a:rPr>
              <a:t>FICA CRIADO O LICENCIAMENTO URBANÍSTICO E AMBIENTAL INTEGRADO, CUJO RITO E PREMISSAS SERÃO DEFINIDAS POR ATO DO CHEFE DO PODER EXECUTIVO.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28700" y="1657122"/>
            <a:ext cx="9522750" cy="1228765"/>
            <a:chOff x="0" y="0"/>
            <a:chExt cx="12697000" cy="1638354"/>
          </a:xfrm>
        </p:grpSpPr>
        <p:sp>
          <p:nvSpPr>
            <p:cNvPr id="23" name="AutoShape 23"/>
            <p:cNvSpPr/>
            <p:nvPr/>
          </p:nvSpPr>
          <p:spPr>
            <a:xfrm rot="68745">
              <a:off x="2702974" y="793310"/>
              <a:ext cx="588467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0" y="0"/>
              <a:ext cx="2664933" cy="1638354"/>
              <a:chOff x="0" y="0"/>
              <a:chExt cx="1171939" cy="72048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3316782" y="0"/>
              <a:ext cx="2664933" cy="1638354"/>
              <a:chOff x="0" y="0"/>
              <a:chExt cx="1171939" cy="720487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6677243" y="0"/>
              <a:ext cx="2664933" cy="1638354"/>
              <a:chOff x="0" y="0"/>
              <a:chExt cx="1171939" cy="72048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10032067" y="0"/>
              <a:ext cx="2664933" cy="1638354"/>
              <a:chOff x="0" y="0"/>
              <a:chExt cx="1171939" cy="72048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71939" cy="720487"/>
              </a:xfrm>
              <a:custGeom>
                <a:avLst/>
                <a:gdLst/>
                <a:ahLst/>
                <a:cxnLst/>
                <a:rect l="l" t="t" r="r" b="b"/>
                <a:pathLst>
                  <a:path w="1171939" h="720487">
                    <a:moveTo>
                      <a:pt x="1047479" y="720487"/>
                    </a:moveTo>
                    <a:lnTo>
                      <a:pt x="124460" y="720487"/>
                    </a:lnTo>
                    <a:cubicBezTo>
                      <a:pt x="55880" y="720487"/>
                      <a:pt x="0" y="664607"/>
                      <a:pt x="0" y="5960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7479" y="0"/>
                    </a:lnTo>
                    <a:cubicBezTo>
                      <a:pt x="1116059" y="0"/>
                      <a:pt x="1171939" y="55880"/>
                      <a:pt x="1171939" y="124460"/>
                    </a:cubicBezTo>
                    <a:lnTo>
                      <a:pt x="1171939" y="596027"/>
                    </a:lnTo>
                    <a:cubicBezTo>
                      <a:pt x="1171939" y="664607"/>
                      <a:pt x="1116059" y="720487"/>
                      <a:pt x="1047479" y="720487"/>
                    </a:cubicBezTo>
                    <a:close/>
                  </a:path>
                </a:pathLst>
              </a:custGeom>
              <a:solidFill>
                <a:srgbClr val="FFFFFF">
                  <a:alpha val="47843"/>
                </a:srgbClr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370429" y="514145"/>
              <a:ext cx="1924075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URBANÍSTICO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727643" y="575196"/>
              <a:ext cx="1924075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/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/>
                  </a:solidFill>
                  <a:latin typeface="Klein Bold"/>
                </a:rPr>
                <a:t>AMBIENTAL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728823" y="575196"/>
              <a:ext cx="1271421" cy="53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REGISTRO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CARTORIAL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023516" y="443314"/>
              <a:ext cx="1972386" cy="800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LICENCIAMENTO 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DE OBRAS DE</a:t>
              </a:r>
            </a:p>
            <a:p>
              <a:pPr algn="ctr">
                <a:lnSpc>
                  <a:spcPts val="1592"/>
                </a:lnSpc>
                <a:spcBef>
                  <a:spcPct val="0"/>
                </a:spcBef>
              </a:pPr>
              <a:r>
                <a:rPr lang="en-US" sz="1326">
                  <a:solidFill>
                    <a:srgbClr val="000000">
                      <a:alpha val="47843"/>
                    </a:srgbClr>
                  </a:solidFill>
                  <a:latin typeface="Klein Bold"/>
                </a:rPr>
                <a:t>INFRAESTRUTURA</a:t>
              </a:r>
            </a:p>
          </p:txBody>
        </p:sp>
        <p:sp>
          <p:nvSpPr>
            <p:cNvPr id="36" name="AutoShape 36"/>
            <p:cNvSpPr/>
            <p:nvPr/>
          </p:nvSpPr>
          <p:spPr>
            <a:xfrm>
              <a:off x="6022575" y="850927"/>
              <a:ext cx="651849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>
              <a:off x="9380218" y="848484"/>
              <a:ext cx="651849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ysDot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2393</Words>
  <Application>Microsoft Office PowerPoint</Application>
  <PresentationFormat>Personalizar</PresentationFormat>
  <Paragraphs>208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4" baseType="lpstr">
      <vt:lpstr>Calibri</vt:lpstr>
      <vt:lpstr>League Spartan Bold</vt:lpstr>
      <vt:lpstr>Arimo</vt:lpstr>
      <vt:lpstr>Roboto Bold</vt:lpstr>
      <vt:lpstr>Roboto</vt:lpstr>
      <vt:lpstr>Klein</vt:lpstr>
      <vt:lpstr>Open Sans</vt:lpstr>
      <vt:lpstr>Moontime</vt:lpstr>
      <vt:lpstr>Open Sans Extra Bold</vt:lpstr>
      <vt:lpstr>League Gothic</vt:lpstr>
      <vt:lpstr>Klein Bold</vt:lpstr>
      <vt:lpstr>Montserrat Semi-Bold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Parcelamento do Solo</dc:title>
  <dc:creator>Luciane Espindola De Amorim Souza</dc:creator>
  <cp:lastModifiedBy>Luciane Espindola De Amorim Souza</cp:lastModifiedBy>
  <cp:revision>2</cp:revision>
  <dcterms:created xsi:type="dcterms:W3CDTF">2006-08-16T00:00:00Z</dcterms:created>
  <dcterms:modified xsi:type="dcterms:W3CDTF">2022-02-15T20:52:01Z</dcterms:modified>
  <dc:identifier>DAE3HLzkFdA</dc:identifier>
</cp:coreProperties>
</file>